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Lst>
  <p:sldSz cx="21420138"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1F3B73"/>
    <a:srgbClr val="4472A8"/>
    <a:srgbClr val="000000"/>
    <a:srgbClr val="FFFFFF"/>
    <a:srgbClr val="E6E6E6"/>
    <a:srgbClr val="778091"/>
    <a:srgbClr val="5C739C"/>
    <a:srgbClr val="002060"/>
    <a:srgbClr val="3A4A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50" d="100"/>
          <a:sy n="50" d="100"/>
        </p:scale>
        <p:origin x="14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EM">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2" name="Rectangle 1">
            <a:extLst>
              <a:ext uri="{FF2B5EF4-FFF2-40B4-BE49-F238E27FC236}">
                <a16:creationId xmlns:a16="http://schemas.microsoft.com/office/drawing/2014/main" id="{2F2BDA69-6D5F-B507-3CF0-48015A2B95F9}"/>
              </a:ext>
            </a:extLst>
          </p:cNvPr>
          <p:cNvSpPr/>
          <p:nvPr userDrawn="1"/>
        </p:nvSpPr>
        <p:spPr>
          <a:xfrm>
            <a:off x="180698"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solidFill>
                  <a:schemeClr val="tx1"/>
                </a:solidFill>
                <a:latin typeface="Arial" panose="020B0604020202020204" pitchFamily="34" charset="0"/>
                <a:cs typeface="Arial" panose="020B0604020202020204" pitchFamily="34" charset="0"/>
              </a:rPr>
              <a:t>AEM</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00483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E">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12989144"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MEE</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691132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PC">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15833944"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PPC</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403749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E">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17256344"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SEE</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159254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E">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18685094"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STE</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7404176"/>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EE">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20107711"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WEE</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829427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ET">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1603098"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AET</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589464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CE">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3025498"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CCE</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629663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EM">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4454248"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CEM</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742472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E">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5876648"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CIE</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52061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EE">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7299048"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EEE</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487435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M">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8721448"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HEM</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610024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EM">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10144344"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IEM</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804195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DE">
    <p:spTree>
      <p:nvGrpSpPr>
        <p:cNvPr id="1" name=""/>
        <p:cNvGrpSpPr/>
        <p:nvPr/>
      </p:nvGrpSpPr>
      <p:grpSpPr>
        <a:xfrm>
          <a:off x="0" y="0"/>
          <a:ext cx="0" cy="0"/>
          <a:chOff x="0" y="0"/>
          <a:chExt cx="0" cy="0"/>
        </a:xfrm>
      </p:grpSpPr>
      <p:sp>
        <p:nvSpPr>
          <p:cNvPr id="4" name="Text Placeholder 28">
            <a:extLst>
              <a:ext uri="{FF2B5EF4-FFF2-40B4-BE49-F238E27FC236}">
                <a16:creationId xmlns:a16="http://schemas.microsoft.com/office/drawing/2014/main" id="{DC930E40-78D2-C34F-DFF9-763998332486}"/>
              </a:ext>
            </a:extLst>
          </p:cNvPr>
          <p:cNvSpPr>
            <a:spLocks noGrp="1"/>
          </p:cNvSpPr>
          <p:nvPr>
            <p:ph type="body" sz="quarter" idx="10" hasCustomPrompt="1"/>
          </p:nvPr>
        </p:nvSpPr>
        <p:spPr>
          <a:xfrm>
            <a:off x="5456939" y="160338"/>
            <a:ext cx="8297161" cy="2016125"/>
          </a:xfrm>
          <a:prstGeom prst="rect">
            <a:avLst/>
          </a:prstGeom>
        </p:spPr>
        <p:txBody>
          <a:bodyPr tIns="90000" bIns="90000" anchor="ctr" anchorCtr="0">
            <a:normAutofit/>
          </a:bodyPr>
          <a:lstStyle>
            <a:lvl1pPr marL="0" indent="0" algn="ctr" defTabSz="457200" rtl="0" eaLnBrk="1" latinLnBrk="0" hangingPunct="1">
              <a:buNone/>
              <a:defRPr lang="en-US" sz="7200" kern="1200" dirty="0">
                <a:solidFill>
                  <a:schemeClr val="tx1"/>
                </a:solidFill>
                <a:latin typeface="Bauhaus 93" panose="04030905020B02020C02" pitchFamily="82" charset="0"/>
                <a:ea typeface="+mn-ea"/>
                <a:cs typeface="+mn-cs"/>
              </a:defRPr>
            </a:lvl1pPr>
          </a:lstStyle>
          <a:p>
            <a:pPr lvl="0"/>
            <a:r>
              <a:rPr lang="en-US" dirty="0"/>
              <a:t>Add Project Title</a:t>
            </a:r>
          </a:p>
        </p:txBody>
      </p:sp>
      <p:sp>
        <p:nvSpPr>
          <p:cNvPr id="5" name="Text Placeholder 28">
            <a:extLst>
              <a:ext uri="{FF2B5EF4-FFF2-40B4-BE49-F238E27FC236}">
                <a16:creationId xmlns:a16="http://schemas.microsoft.com/office/drawing/2014/main" id="{1886AD27-9F96-D219-CE92-F3F10E614B54}"/>
              </a:ext>
            </a:extLst>
          </p:cNvPr>
          <p:cNvSpPr>
            <a:spLocks noGrp="1"/>
          </p:cNvSpPr>
          <p:nvPr>
            <p:ph type="body" sz="quarter" idx="11" hasCustomPrompt="1"/>
          </p:nvPr>
        </p:nvSpPr>
        <p:spPr>
          <a:xfrm>
            <a:off x="13754101" y="504825"/>
            <a:ext cx="3697289" cy="1671638"/>
          </a:xfrm>
          <a:prstGeom prst="rect">
            <a:avLst/>
          </a:prstGeom>
        </p:spPr>
        <p:txBody>
          <a:bodyPr wrap="square" tIns="90000" bIns="90000" anchor="ctr" anchorCtr="0">
            <a:noAutofit/>
          </a:bodyPr>
          <a:lstStyle>
            <a:lvl1pPr marL="180975" indent="-180975" algn="ctr" defTabSz="457200" rtl="0" eaLnBrk="1" latinLnBrk="0" hangingPunct="1">
              <a:lnSpc>
                <a:spcPts val="1800"/>
              </a:lnSpc>
              <a:spcBef>
                <a:spcPts val="600"/>
              </a:spcBef>
              <a:spcAft>
                <a:spcPts val="0"/>
              </a:spcAft>
              <a:buFont typeface="Wingdings" panose="05000000000000000000" pitchFamily="2" charset="2"/>
              <a:buChar char="§"/>
              <a:defRPr lang="en-US" sz="1800" b="1" kern="1200" dirty="0">
                <a:solidFill>
                  <a:schemeClr val="tx1"/>
                </a:solidFill>
                <a:latin typeface="Arial" panose="020B0604020202020204" pitchFamily="34" charset="0"/>
                <a:ea typeface="+mn-ea"/>
                <a:cs typeface="Arial" panose="020B0604020202020204" pitchFamily="34" charset="0"/>
              </a:defRPr>
            </a:lvl1pPr>
          </a:lstStyle>
          <a:p>
            <a:r>
              <a:rPr lang="nl-NL" b="1" dirty="0">
                <a:latin typeface="Arial" panose="020B0604020202020204" pitchFamily="34" charset="0"/>
                <a:cs typeface="Arial" panose="020B0604020202020204" pitchFamily="34" charset="0"/>
              </a:rPr>
              <a:t>Add student 1 name – code</a:t>
            </a:r>
          </a:p>
          <a:p>
            <a:r>
              <a:rPr lang="nl-NL" b="1" dirty="0">
                <a:latin typeface="Arial" panose="020B0604020202020204" pitchFamily="34" charset="0"/>
                <a:cs typeface="Arial" panose="020B0604020202020204" pitchFamily="34" charset="0"/>
              </a:rPr>
              <a:t>Add student 2 name – code</a:t>
            </a:r>
          </a:p>
          <a:p>
            <a:r>
              <a:rPr lang="nl-NL" b="1" dirty="0">
                <a:latin typeface="Arial" panose="020B0604020202020204" pitchFamily="34" charset="0"/>
                <a:cs typeface="Arial" panose="020B0604020202020204" pitchFamily="34" charset="0"/>
              </a:rPr>
              <a:t>Add student 3 name – code</a:t>
            </a:r>
          </a:p>
          <a:p>
            <a:r>
              <a:rPr lang="nl-NL" b="1" dirty="0">
                <a:latin typeface="Arial" panose="020B0604020202020204" pitchFamily="34" charset="0"/>
                <a:cs typeface="Arial" panose="020B0604020202020204" pitchFamily="34" charset="0"/>
              </a:rPr>
              <a:t>Add student 4 name – code</a:t>
            </a:r>
          </a:p>
          <a:p>
            <a:r>
              <a:rPr lang="nl-NL" b="1" dirty="0">
                <a:latin typeface="Arial" panose="020B0604020202020204" pitchFamily="34" charset="0"/>
                <a:cs typeface="Arial" panose="020B0604020202020204" pitchFamily="34" charset="0"/>
              </a:rPr>
              <a:t>Add student 5 name – code</a:t>
            </a:r>
          </a:p>
        </p:txBody>
      </p:sp>
      <p:sp>
        <p:nvSpPr>
          <p:cNvPr id="6" name="Text Placeholder 28">
            <a:extLst>
              <a:ext uri="{FF2B5EF4-FFF2-40B4-BE49-F238E27FC236}">
                <a16:creationId xmlns:a16="http://schemas.microsoft.com/office/drawing/2014/main" id="{0F7325E7-6857-1766-9A92-45BCEDE17BD9}"/>
              </a:ext>
            </a:extLst>
          </p:cNvPr>
          <p:cNvSpPr>
            <a:spLocks noGrp="1"/>
          </p:cNvSpPr>
          <p:nvPr>
            <p:ph type="body" sz="quarter" idx="12" hasCustomPrompt="1"/>
          </p:nvPr>
        </p:nvSpPr>
        <p:spPr>
          <a:xfrm>
            <a:off x="17541872" y="504825"/>
            <a:ext cx="3697289" cy="1671638"/>
          </a:xfrm>
          <a:prstGeom prst="rect">
            <a:avLst/>
          </a:prstGeom>
        </p:spPr>
        <p:txBody>
          <a:bodyPr tIns="90000" bIns="90000" anchor="ctr" anchorCtr="0">
            <a:normAutofit/>
          </a:bodyPr>
          <a:lstStyle>
            <a:lvl1pPr marL="0" indent="0" algn="ctr" defTabSz="457200" rtl="1" eaLnBrk="1" latinLnBrk="0" hangingPunct="1">
              <a:buNone/>
              <a:defRPr lang="en-US" sz="1800" b="1" kern="1200" dirty="0">
                <a:solidFill>
                  <a:schemeClr val="tx1"/>
                </a:solidFill>
                <a:latin typeface="Arial" panose="020B0604020202020204" pitchFamily="34" charset="0"/>
                <a:ea typeface="+mn-ea"/>
                <a:cs typeface="Arial" panose="020B0604020202020204" pitchFamily="34" charset="0"/>
              </a:defRPr>
            </a:lvl1pPr>
          </a:lstStyle>
          <a:p>
            <a:pPr lvl="0"/>
            <a:r>
              <a:rPr lang="en-US" dirty="0"/>
              <a:t>Add Supervisor title &amp; name</a:t>
            </a:r>
          </a:p>
        </p:txBody>
      </p:sp>
      <p:sp>
        <p:nvSpPr>
          <p:cNvPr id="7" name="TextBox 6">
            <a:extLst>
              <a:ext uri="{FF2B5EF4-FFF2-40B4-BE49-F238E27FC236}">
                <a16:creationId xmlns:a16="http://schemas.microsoft.com/office/drawing/2014/main" id="{DCAC8C55-6C84-9BE5-E524-2D7A5DBBBA18}"/>
              </a:ext>
            </a:extLst>
          </p:cNvPr>
          <p:cNvSpPr txBox="1"/>
          <p:nvPr userDrawn="1"/>
        </p:nvSpPr>
        <p:spPr>
          <a:xfrm>
            <a:off x="17451390" y="217488"/>
            <a:ext cx="3012636" cy="369332"/>
          </a:xfrm>
          <a:prstGeom prst="rect">
            <a:avLst/>
          </a:prstGeom>
          <a:noFill/>
        </p:spPr>
        <p:txBody>
          <a:bodyPr wrap="square" rtlCol="1">
            <a:spAutoFit/>
          </a:bodyPr>
          <a:lstStyle/>
          <a:p>
            <a:r>
              <a:rPr lang="en-US" b="1" dirty="0">
                <a:latin typeface="Arial" panose="020B0604020202020204" pitchFamily="34" charset="0"/>
                <a:cs typeface="Arial" panose="020B0604020202020204" pitchFamily="34" charset="0"/>
              </a:rPr>
              <a:t>Under Supervision of :</a:t>
            </a:r>
          </a:p>
        </p:txBody>
      </p:sp>
      <p:sp>
        <p:nvSpPr>
          <p:cNvPr id="8" name="TextBox 7">
            <a:extLst>
              <a:ext uri="{FF2B5EF4-FFF2-40B4-BE49-F238E27FC236}">
                <a16:creationId xmlns:a16="http://schemas.microsoft.com/office/drawing/2014/main" id="{D441F6D0-5897-F839-79A0-11BBA9D49D96}"/>
              </a:ext>
            </a:extLst>
          </p:cNvPr>
          <p:cNvSpPr txBox="1"/>
          <p:nvPr userDrawn="1"/>
        </p:nvSpPr>
        <p:spPr>
          <a:xfrm>
            <a:off x="13754100" y="217488"/>
            <a:ext cx="3012636" cy="369332"/>
          </a:xfrm>
          <a:prstGeom prst="rect">
            <a:avLst/>
          </a:prstGeom>
          <a:noFill/>
        </p:spPr>
        <p:txBody>
          <a:bodyPr wrap="square" rtlCol="1">
            <a:spAutoFit/>
          </a:bodyPr>
          <a:lstStyle/>
          <a:p>
            <a:r>
              <a:rPr lang="en-US" b="1" u="none" dirty="0">
                <a:latin typeface="Arial" panose="020B0604020202020204" pitchFamily="34" charset="0"/>
                <a:cs typeface="Arial" panose="020B0604020202020204" pitchFamily="34" charset="0"/>
              </a:rPr>
              <a:t>Submitted By:</a:t>
            </a:r>
          </a:p>
        </p:txBody>
      </p:sp>
      <p:sp>
        <p:nvSpPr>
          <p:cNvPr id="3" name="Rectangle 2">
            <a:extLst>
              <a:ext uri="{FF2B5EF4-FFF2-40B4-BE49-F238E27FC236}">
                <a16:creationId xmlns:a16="http://schemas.microsoft.com/office/drawing/2014/main" id="{15083FEA-C7E1-6F42-497B-9AE435913966}"/>
              </a:ext>
            </a:extLst>
          </p:cNvPr>
          <p:cNvSpPr/>
          <p:nvPr userDrawn="1"/>
        </p:nvSpPr>
        <p:spPr>
          <a:xfrm>
            <a:off x="11566744" y="29197611"/>
            <a:ext cx="1131450" cy="898923"/>
          </a:xfrm>
          <a:prstGeom prst="rect">
            <a:avLst/>
          </a:prstGeom>
          <a:solidFill>
            <a:srgbClr val="FDC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3150" b="1" dirty="0">
                <a:solidFill>
                  <a:schemeClr val="tx1"/>
                </a:solidFill>
                <a:latin typeface="Arial" panose="020B0604020202020204" pitchFamily="34" charset="0"/>
                <a:cs typeface="Arial" panose="020B0604020202020204" pitchFamily="34" charset="0"/>
              </a:rPr>
              <a:t>MDE</a:t>
            </a:r>
            <a:endParaRPr lang="ar-EG" sz="31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581189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3FF3D3-84D6-AC21-11D3-B99D08E8F696}"/>
              </a:ext>
            </a:extLst>
          </p:cNvPr>
          <p:cNvSpPr/>
          <p:nvPr userDrawn="1"/>
        </p:nvSpPr>
        <p:spPr>
          <a:xfrm>
            <a:off x="5349240" y="176017"/>
            <a:ext cx="15945485" cy="2016000"/>
          </a:xfrm>
          <a:prstGeom prst="rect">
            <a:avLst/>
          </a:prstGeom>
          <a:solidFill>
            <a:srgbClr val="FDCD0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7" name="Rectangle 36">
            <a:extLst>
              <a:ext uri="{FF2B5EF4-FFF2-40B4-BE49-F238E27FC236}">
                <a16:creationId xmlns:a16="http://schemas.microsoft.com/office/drawing/2014/main" id="{A1CC345F-2394-4118-C9F1-A2D965993A2D}"/>
              </a:ext>
            </a:extLst>
          </p:cNvPr>
          <p:cNvSpPr/>
          <p:nvPr userDrawn="1"/>
        </p:nvSpPr>
        <p:spPr>
          <a:xfrm>
            <a:off x="125413" y="176017"/>
            <a:ext cx="5313362" cy="2016000"/>
          </a:xfrm>
          <a:prstGeom prst="rect">
            <a:avLst/>
          </a:prstGeom>
          <a:solidFill>
            <a:schemeClr val="bg2"/>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0" name="TextBox 9">
            <a:extLst>
              <a:ext uri="{FF2B5EF4-FFF2-40B4-BE49-F238E27FC236}">
                <a16:creationId xmlns:a16="http://schemas.microsoft.com/office/drawing/2014/main" id="{9A510EF3-2CAB-8607-D022-5A1DBC95177E}"/>
              </a:ext>
            </a:extLst>
          </p:cNvPr>
          <p:cNvSpPr txBox="1"/>
          <p:nvPr userDrawn="1"/>
        </p:nvSpPr>
        <p:spPr>
          <a:xfrm>
            <a:off x="543560" y="1293805"/>
            <a:ext cx="4377188" cy="738664"/>
          </a:xfrm>
          <a:prstGeom prst="rect">
            <a:avLst/>
          </a:prstGeom>
          <a:noFill/>
        </p:spPr>
        <p:txBody>
          <a:bodyPr wrap="square" rtlCol="1">
            <a:spAutoFit/>
          </a:bodyPr>
          <a:lstStyle/>
          <a:p>
            <a:pPr rtl="0"/>
            <a:r>
              <a:rPr lang="en-US" sz="4200" b="1" dirty="0">
                <a:latin typeface="Arial" panose="020B0604020202020204" pitchFamily="34" charset="0"/>
                <a:cs typeface="Arial" panose="020B0604020202020204" pitchFamily="34" charset="0"/>
              </a:rPr>
              <a:t>CUFE-CHS 2023</a:t>
            </a:r>
            <a:endParaRPr lang="ar-EG" sz="42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4C978D-CEA8-232A-FE05-640D1BE14303}"/>
              </a:ext>
            </a:extLst>
          </p:cNvPr>
          <p:cNvSpPr txBox="1"/>
          <p:nvPr userDrawn="1"/>
        </p:nvSpPr>
        <p:spPr>
          <a:xfrm>
            <a:off x="403860" y="1904880"/>
            <a:ext cx="4542790" cy="267124"/>
          </a:xfrm>
          <a:prstGeom prst="rect">
            <a:avLst/>
          </a:prstGeom>
          <a:noFill/>
        </p:spPr>
        <p:txBody>
          <a:bodyPr wrap="square" rtlCol="1">
            <a:spAutoFit/>
          </a:bodyPr>
          <a:lstStyle/>
          <a:p>
            <a:pPr algn="ctr" rtl="0"/>
            <a:r>
              <a:rPr lang="en-US" sz="1100" b="1" spc="-10" dirty="0">
                <a:latin typeface="Arial" panose="020B0604020202020204" pitchFamily="34" charset="0"/>
                <a:cs typeface="Arial" panose="020B0604020202020204" pitchFamily="34" charset="0"/>
              </a:rPr>
              <a:t>Cairo University - Faculty of Engineering - Credit Hour System</a:t>
            </a:r>
            <a:endParaRPr lang="ar-EG" sz="1100" b="1" spc="-10" dirty="0">
              <a:latin typeface="Arial" panose="020B0604020202020204" pitchFamily="34" charset="0"/>
              <a:cs typeface="Arial" panose="020B0604020202020204" pitchFamily="34" charset="0"/>
            </a:endParaRPr>
          </a:p>
        </p:txBody>
      </p:sp>
      <p:pic>
        <p:nvPicPr>
          <p:cNvPr id="12" name="Picture 11" descr="Logo&#10;&#10;Description automatically generated">
            <a:extLst>
              <a:ext uri="{FF2B5EF4-FFF2-40B4-BE49-F238E27FC236}">
                <a16:creationId xmlns:a16="http://schemas.microsoft.com/office/drawing/2014/main" id="{12C2A3AF-78F0-141E-2113-F8557FEA122D}"/>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663661" y="343577"/>
            <a:ext cx="744725" cy="990000"/>
          </a:xfrm>
          <a:prstGeom prst="rect">
            <a:avLst/>
          </a:prstGeom>
        </p:spPr>
      </p:pic>
      <p:pic>
        <p:nvPicPr>
          <p:cNvPr id="13" name="Picture 12" descr="Logo&#10;&#10;Description automatically generated">
            <a:extLst>
              <a:ext uri="{FF2B5EF4-FFF2-40B4-BE49-F238E27FC236}">
                <a16:creationId xmlns:a16="http://schemas.microsoft.com/office/drawing/2014/main" id="{2F8DA6DD-922B-0601-E408-5E871E0F7882}"/>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894922" y="343577"/>
            <a:ext cx="989753" cy="990000"/>
          </a:xfrm>
          <a:prstGeom prst="rect">
            <a:avLst/>
          </a:prstGeom>
        </p:spPr>
      </p:pic>
      <p:pic>
        <p:nvPicPr>
          <p:cNvPr id="14" name="Picture 13" descr="Logo, company name&#10;&#10;Description automatically generated">
            <a:extLst>
              <a:ext uri="{FF2B5EF4-FFF2-40B4-BE49-F238E27FC236}">
                <a16:creationId xmlns:a16="http://schemas.microsoft.com/office/drawing/2014/main" id="{F2A1CDB5-B72E-6BAF-B643-3AC36C999948}"/>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3371211" y="343896"/>
            <a:ext cx="1369063" cy="989362"/>
          </a:xfrm>
          <a:prstGeom prst="rect">
            <a:avLst/>
          </a:prstGeom>
        </p:spPr>
      </p:pic>
      <p:grpSp>
        <p:nvGrpSpPr>
          <p:cNvPr id="16" name="Group 15">
            <a:extLst>
              <a:ext uri="{FF2B5EF4-FFF2-40B4-BE49-F238E27FC236}">
                <a16:creationId xmlns:a16="http://schemas.microsoft.com/office/drawing/2014/main" id="{F39AC18F-4F05-7E39-5B22-D78F0160273D}"/>
              </a:ext>
            </a:extLst>
          </p:cNvPr>
          <p:cNvGrpSpPr/>
          <p:nvPr userDrawn="1"/>
        </p:nvGrpSpPr>
        <p:grpSpPr>
          <a:xfrm>
            <a:off x="179389" y="29196021"/>
            <a:ext cx="21059774" cy="898926"/>
            <a:chOff x="288985" y="29241510"/>
            <a:chExt cx="20842175" cy="853443"/>
          </a:xfrm>
        </p:grpSpPr>
        <p:sp>
          <p:nvSpPr>
            <p:cNvPr id="17" name="Rectangle 16">
              <a:extLst>
                <a:ext uri="{FF2B5EF4-FFF2-40B4-BE49-F238E27FC236}">
                  <a16:creationId xmlns:a16="http://schemas.microsoft.com/office/drawing/2014/main" id="{925F13D4-122E-CA4F-11D4-F77B990EC603}"/>
                </a:ext>
              </a:extLst>
            </p:cNvPr>
            <p:cNvSpPr/>
            <p:nvPr/>
          </p:nvSpPr>
          <p:spPr>
            <a:xfrm>
              <a:off x="288985"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AEM</a:t>
              </a:r>
              <a:endParaRPr lang="ar-EG" sz="3150" b="1"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71DD4BE-CEC8-3012-83A7-CDFCFAAFAE9E}"/>
                </a:ext>
              </a:extLst>
            </p:cNvPr>
            <p:cNvSpPr/>
            <p:nvPr/>
          </p:nvSpPr>
          <p:spPr>
            <a:xfrm>
              <a:off x="1697729"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AET</a:t>
              </a:r>
              <a:endParaRPr lang="ar-EG" sz="3150" b="1"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72A49AA8-941F-AFCC-3756-AAC5DCFD7CC8}"/>
                </a:ext>
              </a:extLst>
            </p:cNvPr>
            <p:cNvSpPr/>
            <p:nvPr/>
          </p:nvSpPr>
          <p:spPr>
            <a:xfrm>
              <a:off x="3106473" y="29241510"/>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lvl="0" algn="ctr"/>
              <a:r>
                <a:rPr lang="en-US" sz="3150" b="1" dirty="0">
                  <a:latin typeface="Arial" panose="020B0604020202020204" pitchFamily="34" charset="0"/>
                  <a:cs typeface="Arial" panose="020B0604020202020204" pitchFamily="34" charset="0"/>
                </a:rPr>
                <a:t>CCE</a:t>
              </a:r>
              <a:endParaRPr lang="ar-EG" sz="3150" b="1"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702AB9BE-DD9F-3309-A3B3-CD2C2B028EFC}"/>
                </a:ext>
              </a:extLst>
            </p:cNvPr>
            <p:cNvSpPr/>
            <p:nvPr/>
          </p:nvSpPr>
          <p:spPr>
            <a:xfrm>
              <a:off x="4515217"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CEM</a:t>
              </a:r>
              <a:endParaRPr lang="ar-EG" sz="3150" b="1"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40CA374-4D8C-D9C7-5EFB-D69E9D6A3D88}"/>
                </a:ext>
              </a:extLst>
            </p:cNvPr>
            <p:cNvSpPr/>
            <p:nvPr/>
          </p:nvSpPr>
          <p:spPr>
            <a:xfrm>
              <a:off x="5923961"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CIE</a:t>
              </a:r>
              <a:endParaRPr lang="ar-EG" sz="3150" b="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879F0F9-A3E3-10D4-CAD9-93B6D421FCBB}"/>
                </a:ext>
              </a:extLst>
            </p:cNvPr>
            <p:cNvSpPr/>
            <p:nvPr/>
          </p:nvSpPr>
          <p:spPr>
            <a:xfrm>
              <a:off x="7332705"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EEE</a:t>
              </a:r>
              <a:endParaRPr lang="ar-EG" sz="3150" b="1"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21AC82DE-B2DF-AEED-E53C-8EEC01169AE8}"/>
                </a:ext>
              </a:extLst>
            </p:cNvPr>
            <p:cNvSpPr/>
            <p:nvPr/>
          </p:nvSpPr>
          <p:spPr>
            <a:xfrm>
              <a:off x="8741449"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HEM</a:t>
              </a:r>
              <a:endParaRPr lang="ar-EG" sz="3150" b="1"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A5ECC8A8-EB55-E660-6F4F-3B0A8DB6F249}"/>
                </a:ext>
              </a:extLst>
            </p:cNvPr>
            <p:cNvSpPr/>
            <p:nvPr/>
          </p:nvSpPr>
          <p:spPr>
            <a:xfrm>
              <a:off x="10150193"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IEM</a:t>
              </a:r>
              <a:endParaRPr lang="ar-EG" sz="3150" b="1"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E67A7D9A-CD22-1BE4-6DFB-4A1A1A573C53}"/>
                </a:ext>
              </a:extLst>
            </p:cNvPr>
            <p:cNvSpPr/>
            <p:nvPr/>
          </p:nvSpPr>
          <p:spPr>
            <a:xfrm>
              <a:off x="11558937"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MDE</a:t>
              </a:r>
              <a:endParaRPr lang="ar-EG" sz="3150" b="1"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73598B77-6582-B20A-1543-2DF2BF11729B}"/>
                </a:ext>
              </a:extLst>
            </p:cNvPr>
            <p:cNvSpPr/>
            <p:nvPr/>
          </p:nvSpPr>
          <p:spPr>
            <a:xfrm>
              <a:off x="12967681"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MEE</a:t>
              </a:r>
              <a:endParaRPr lang="ar-EG" sz="3150" b="1"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6D90C22-14E5-9B93-36BA-B568922598EA}"/>
                </a:ext>
              </a:extLst>
            </p:cNvPr>
            <p:cNvSpPr/>
            <p:nvPr/>
          </p:nvSpPr>
          <p:spPr>
            <a:xfrm>
              <a:off x="14376425"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MEM</a:t>
              </a:r>
              <a:endParaRPr lang="ar-EG" sz="3150" b="1" dirty="0">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A3FE24C7-4D49-FD1E-35ED-52FEB17F8E1B}"/>
                </a:ext>
              </a:extLst>
            </p:cNvPr>
            <p:cNvSpPr/>
            <p:nvPr/>
          </p:nvSpPr>
          <p:spPr>
            <a:xfrm>
              <a:off x="15785169"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PPC</a:t>
              </a:r>
              <a:endParaRPr lang="ar-EG" sz="3150" b="1"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BE5D13C0-1899-BBEF-9CB0-CC14701EA257}"/>
                </a:ext>
              </a:extLst>
            </p:cNvPr>
            <p:cNvSpPr/>
            <p:nvPr/>
          </p:nvSpPr>
          <p:spPr>
            <a:xfrm>
              <a:off x="17193913"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SEE</a:t>
              </a:r>
              <a:endParaRPr lang="ar-EG" sz="3150" b="1"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052AC1B8-B16D-803E-B28F-2D2BF2033B67}"/>
                </a:ext>
              </a:extLst>
            </p:cNvPr>
            <p:cNvSpPr/>
            <p:nvPr/>
          </p:nvSpPr>
          <p:spPr>
            <a:xfrm>
              <a:off x="18602657"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STE</a:t>
              </a:r>
              <a:endParaRPr lang="ar-EG" sz="3150" b="1" dirty="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6A11558F-7691-298A-DD0E-1850A54B1071}"/>
                </a:ext>
              </a:extLst>
            </p:cNvPr>
            <p:cNvSpPr/>
            <p:nvPr/>
          </p:nvSpPr>
          <p:spPr>
            <a:xfrm>
              <a:off x="20011401"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150" b="1" dirty="0">
                  <a:latin typeface="Arial" panose="020B0604020202020204" pitchFamily="34" charset="0"/>
                  <a:cs typeface="Arial" panose="020B0604020202020204" pitchFamily="34" charset="0"/>
                </a:rPr>
                <a:t>WEE</a:t>
              </a:r>
              <a:endParaRPr lang="ar-EG" sz="3150" b="1" dirty="0">
                <a:latin typeface="Arial" panose="020B0604020202020204" pitchFamily="34" charset="0"/>
                <a:cs typeface="Arial" panose="020B0604020202020204" pitchFamily="34" charset="0"/>
              </a:endParaRPr>
            </a:p>
          </p:txBody>
        </p:sp>
      </p:grpSp>
      <p:cxnSp>
        <p:nvCxnSpPr>
          <p:cNvPr id="32" name="Straight Connector 31">
            <a:extLst>
              <a:ext uri="{FF2B5EF4-FFF2-40B4-BE49-F238E27FC236}">
                <a16:creationId xmlns:a16="http://schemas.microsoft.com/office/drawing/2014/main" id="{895BEA5B-8257-0992-DFC2-2F1C9F589BDD}"/>
              </a:ext>
            </a:extLst>
          </p:cNvPr>
          <p:cNvCxnSpPr>
            <a:cxnSpLocks/>
          </p:cNvCxnSpPr>
          <p:nvPr userDrawn="1"/>
        </p:nvCxnSpPr>
        <p:spPr>
          <a:xfrm>
            <a:off x="179388" y="29014953"/>
            <a:ext cx="21059774" cy="0"/>
          </a:xfrm>
          <a:prstGeom prst="line">
            <a:avLst/>
          </a:prstGeom>
          <a:ln w="63500">
            <a:solidFill>
              <a:srgbClr val="FDCD01"/>
            </a:solidFill>
          </a:ln>
        </p:spPr>
        <p:style>
          <a:lnRef idx="1">
            <a:schemeClr val="accent1"/>
          </a:lnRef>
          <a:fillRef idx="0">
            <a:schemeClr val="accent1"/>
          </a:fillRef>
          <a:effectRef idx="0">
            <a:schemeClr val="accent1"/>
          </a:effectRef>
          <a:fontRef idx="minor">
            <a:schemeClr val="tx1"/>
          </a:fontRef>
        </p:style>
      </p:cxnSp>
      <p:graphicFrame>
        <p:nvGraphicFramePr>
          <p:cNvPr id="2" name="Table 5">
            <a:extLst>
              <a:ext uri="{FF2B5EF4-FFF2-40B4-BE49-F238E27FC236}">
                <a16:creationId xmlns:a16="http://schemas.microsoft.com/office/drawing/2014/main" id="{EC3EC29A-322C-7E7A-FD74-25A21FE647C4}"/>
              </a:ext>
            </a:extLst>
          </p:cNvPr>
          <p:cNvGraphicFramePr>
            <a:graphicFrameLocks noGrp="1"/>
          </p:cNvGraphicFramePr>
          <p:nvPr userDrawn="1">
            <p:extLst>
              <p:ext uri="{D42A27DB-BD31-4B8C-83A1-F6EECF244321}">
                <p14:modId xmlns:p14="http://schemas.microsoft.com/office/powerpoint/2010/main" val="2044073815"/>
              </p:ext>
            </p:extLst>
          </p:nvPr>
        </p:nvGraphicFramePr>
        <p:xfrm>
          <a:off x="125413" y="2355850"/>
          <a:ext cx="21169308" cy="26463632"/>
        </p:xfrm>
        <a:graphic>
          <a:graphicData uri="http://schemas.openxmlformats.org/drawingml/2006/table">
            <a:tbl>
              <a:tblPr>
                <a:tableStyleId>{5C22544A-7EE6-4342-B048-85BDC9FD1C3A}</a:tableStyleId>
              </a:tblPr>
              <a:tblGrid>
                <a:gridCol w="1764109">
                  <a:extLst>
                    <a:ext uri="{9D8B030D-6E8A-4147-A177-3AD203B41FA5}">
                      <a16:colId xmlns:a16="http://schemas.microsoft.com/office/drawing/2014/main" val="2198525804"/>
                    </a:ext>
                  </a:extLst>
                </a:gridCol>
                <a:gridCol w="1764109">
                  <a:extLst>
                    <a:ext uri="{9D8B030D-6E8A-4147-A177-3AD203B41FA5}">
                      <a16:colId xmlns:a16="http://schemas.microsoft.com/office/drawing/2014/main" val="2353532629"/>
                    </a:ext>
                  </a:extLst>
                </a:gridCol>
                <a:gridCol w="1764109">
                  <a:extLst>
                    <a:ext uri="{9D8B030D-6E8A-4147-A177-3AD203B41FA5}">
                      <a16:colId xmlns:a16="http://schemas.microsoft.com/office/drawing/2014/main" val="396676344"/>
                    </a:ext>
                  </a:extLst>
                </a:gridCol>
                <a:gridCol w="1764109">
                  <a:extLst>
                    <a:ext uri="{9D8B030D-6E8A-4147-A177-3AD203B41FA5}">
                      <a16:colId xmlns:a16="http://schemas.microsoft.com/office/drawing/2014/main" val="1673352533"/>
                    </a:ext>
                  </a:extLst>
                </a:gridCol>
                <a:gridCol w="1764109">
                  <a:extLst>
                    <a:ext uri="{9D8B030D-6E8A-4147-A177-3AD203B41FA5}">
                      <a16:colId xmlns:a16="http://schemas.microsoft.com/office/drawing/2014/main" val="952766389"/>
                    </a:ext>
                  </a:extLst>
                </a:gridCol>
                <a:gridCol w="1764109">
                  <a:extLst>
                    <a:ext uri="{9D8B030D-6E8A-4147-A177-3AD203B41FA5}">
                      <a16:colId xmlns:a16="http://schemas.microsoft.com/office/drawing/2014/main" val="3654799223"/>
                    </a:ext>
                  </a:extLst>
                </a:gridCol>
                <a:gridCol w="1764109">
                  <a:extLst>
                    <a:ext uri="{9D8B030D-6E8A-4147-A177-3AD203B41FA5}">
                      <a16:colId xmlns:a16="http://schemas.microsoft.com/office/drawing/2014/main" val="3508614261"/>
                    </a:ext>
                  </a:extLst>
                </a:gridCol>
                <a:gridCol w="1764109">
                  <a:extLst>
                    <a:ext uri="{9D8B030D-6E8A-4147-A177-3AD203B41FA5}">
                      <a16:colId xmlns:a16="http://schemas.microsoft.com/office/drawing/2014/main" val="968338773"/>
                    </a:ext>
                  </a:extLst>
                </a:gridCol>
                <a:gridCol w="1764109">
                  <a:extLst>
                    <a:ext uri="{9D8B030D-6E8A-4147-A177-3AD203B41FA5}">
                      <a16:colId xmlns:a16="http://schemas.microsoft.com/office/drawing/2014/main" val="1751344662"/>
                    </a:ext>
                  </a:extLst>
                </a:gridCol>
                <a:gridCol w="1764109">
                  <a:extLst>
                    <a:ext uri="{9D8B030D-6E8A-4147-A177-3AD203B41FA5}">
                      <a16:colId xmlns:a16="http://schemas.microsoft.com/office/drawing/2014/main" val="2583966357"/>
                    </a:ext>
                  </a:extLst>
                </a:gridCol>
                <a:gridCol w="1764109">
                  <a:extLst>
                    <a:ext uri="{9D8B030D-6E8A-4147-A177-3AD203B41FA5}">
                      <a16:colId xmlns:a16="http://schemas.microsoft.com/office/drawing/2014/main" val="2275458097"/>
                    </a:ext>
                  </a:extLst>
                </a:gridCol>
                <a:gridCol w="1764109">
                  <a:extLst>
                    <a:ext uri="{9D8B030D-6E8A-4147-A177-3AD203B41FA5}">
                      <a16:colId xmlns:a16="http://schemas.microsoft.com/office/drawing/2014/main" val="592951832"/>
                    </a:ext>
                  </a:extLst>
                </a:gridCol>
              </a:tblGrid>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633934051"/>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751723557"/>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342929283"/>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149706307"/>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602206581"/>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681782477"/>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748737807"/>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729686076"/>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14835203"/>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477450101"/>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824049080"/>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511979167"/>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253225340"/>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43818985"/>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104158112"/>
                  </a:ext>
                </a:extLst>
              </a:tr>
              <a:tr h="1653977">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endParaRPr lang="en-US" dirty="0"/>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802791951"/>
                  </a:ext>
                </a:extLst>
              </a:tr>
            </a:tbl>
          </a:graphicData>
        </a:graphic>
      </p:graphicFrame>
    </p:spTree>
    <p:extLst>
      <p:ext uri="{BB962C8B-B14F-4D97-AF65-F5344CB8AC3E}">
        <p14:creationId xmlns:p14="http://schemas.microsoft.com/office/powerpoint/2010/main" val="38053382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Lst>
  <p:txStyles>
    <p:titleStyle>
      <a:lvl1pPr algn="l" defTabSz="2141982" rtl="1" eaLnBrk="1" latinLnBrk="0" hangingPunct="1">
        <a:lnSpc>
          <a:spcPct val="90000"/>
        </a:lnSpc>
        <a:spcBef>
          <a:spcPct val="0"/>
        </a:spcBef>
        <a:buNone/>
        <a:defRPr sz="10307" kern="1200">
          <a:solidFill>
            <a:schemeClr val="tx1"/>
          </a:solidFill>
          <a:latin typeface="+mj-lt"/>
          <a:ea typeface="+mj-ea"/>
          <a:cs typeface="+mj-cs"/>
        </a:defRPr>
      </a:lvl1pPr>
    </p:titleStyle>
    <p:bodyStyle>
      <a:lvl1pPr marL="535496" indent="-535496" algn="r" defTabSz="2141982" rtl="1" eaLnBrk="1" latinLnBrk="0" hangingPunct="1">
        <a:lnSpc>
          <a:spcPct val="90000"/>
        </a:lnSpc>
        <a:spcBef>
          <a:spcPts val="2343"/>
        </a:spcBef>
        <a:buFont typeface="Arial" panose="020B0604020202020204" pitchFamily="34" charset="0"/>
        <a:buChar char="•"/>
        <a:defRPr sz="6559" kern="1200">
          <a:solidFill>
            <a:schemeClr val="tx1"/>
          </a:solidFill>
          <a:latin typeface="+mn-lt"/>
          <a:ea typeface="+mn-ea"/>
          <a:cs typeface="+mn-cs"/>
        </a:defRPr>
      </a:lvl1pPr>
      <a:lvl2pPr marL="1606487" indent="-535496" algn="r" defTabSz="2141982" rtl="1" eaLnBrk="1" latinLnBrk="0" hangingPunct="1">
        <a:lnSpc>
          <a:spcPct val="90000"/>
        </a:lnSpc>
        <a:spcBef>
          <a:spcPts val="1171"/>
        </a:spcBef>
        <a:buFont typeface="Arial" panose="020B0604020202020204" pitchFamily="34" charset="0"/>
        <a:buChar char="•"/>
        <a:defRPr sz="5622" kern="1200">
          <a:solidFill>
            <a:schemeClr val="tx1"/>
          </a:solidFill>
          <a:latin typeface="+mn-lt"/>
          <a:ea typeface="+mn-ea"/>
          <a:cs typeface="+mn-cs"/>
        </a:defRPr>
      </a:lvl2pPr>
      <a:lvl3pPr marL="2677478" indent="-535496" algn="r" defTabSz="2141982" rtl="1" eaLnBrk="1" latinLnBrk="0" hangingPunct="1">
        <a:lnSpc>
          <a:spcPct val="90000"/>
        </a:lnSpc>
        <a:spcBef>
          <a:spcPts val="1171"/>
        </a:spcBef>
        <a:buFont typeface="Arial" panose="020B0604020202020204" pitchFamily="34" charset="0"/>
        <a:buChar char="•"/>
        <a:defRPr sz="4685" kern="1200">
          <a:solidFill>
            <a:schemeClr val="tx1"/>
          </a:solidFill>
          <a:latin typeface="+mn-lt"/>
          <a:ea typeface="+mn-ea"/>
          <a:cs typeface="+mn-cs"/>
        </a:defRPr>
      </a:lvl3pPr>
      <a:lvl4pPr marL="3748469" indent="-535496" algn="r" defTabSz="2141982" rtl="1" eaLnBrk="1" latinLnBrk="0" hangingPunct="1">
        <a:lnSpc>
          <a:spcPct val="90000"/>
        </a:lnSpc>
        <a:spcBef>
          <a:spcPts val="1171"/>
        </a:spcBef>
        <a:buFont typeface="Arial" panose="020B0604020202020204" pitchFamily="34" charset="0"/>
        <a:buChar char="•"/>
        <a:defRPr sz="4217" kern="1200">
          <a:solidFill>
            <a:schemeClr val="tx1"/>
          </a:solidFill>
          <a:latin typeface="+mn-lt"/>
          <a:ea typeface="+mn-ea"/>
          <a:cs typeface="+mn-cs"/>
        </a:defRPr>
      </a:lvl4pPr>
      <a:lvl5pPr marL="4819460" indent="-535496" algn="r" defTabSz="2141982" rtl="1" eaLnBrk="1" latinLnBrk="0" hangingPunct="1">
        <a:lnSpc>
          <a:spcPct val="90000"/>
        </a:lnSpc>
        <a:spcBef>
          <a:spcPts val="1171"/>
        </a:spcBef>
        <a:buFont typeface="Arial" panose="020B0604020202020204" pitchFamily="34" charset="0"/>
        <a:buChar char="•"/>
        <a:defRPr sz="4217" kern="1200">
          <a:solidFill>
            <a:schemeClr val="tx1"/>
          </a:solidFill>
          <a:latin typeface="+mn-lt"/>
          <a:ea typeface="+mn-ea"/>
          <a:cs typeface="+mn-cs"/>
        </a:defRPr>
      </a:lvl5pPr>
      <a:lvl6pPr marL="5890451" indent="-535496" algn="r" defTabSz="2141982" rtl="1" eaLnBrk="1" latinLnBrk="0" hangingPunct="1">
        <a:lnSpc>
          <a:spcPct val="90000"/>
        </a:lnSpc>
        <a:spcBef>
          <a:spcPts val="1171"/>
        </a:spcBef>
        <a:buFont typeface="Arial" panose="020B0604020202020204" pitchFamily="34" charset="0"/>
        <a:buChar char="•"/>
        <a:defRPr sz="4217" kern="1200">
          <a:solidFill>
            <a:schemeClr val="tx1"/>
          </a:solidFill>
          <a:latin typeface="+mn-lt"/>
          <a:ea typeface="+mn-ea"/>
          <a:cs typeface="+mn-cs"/>
        </a:defRPr>
      </a:lvl6pPr>
      <a:lvl7pPr marL="6961442" indent="-535496" algn="r" defTabSz="2141982" rtl="1" eaLnBrk="1" latinLnBrk="0" hangingPunct="1">
        <a:lnSpc>
          <a:spcPct val="90000"/>
        </a:lnSpc>
        <a:spcBef>
          <a:spcPts val="1171"/>
        </a:spcBef>
        <a:buFont typeface="Arial" panose="020B0604020202020204" pitchFamily="34" charset="0"/>
        <a:buChar char="•"/>
        <a:defRPr sz="4217" kern="1200">
          <a:solidFill>
            <a:schemeClr val="tx1"/>
          </a:solidFill>
          <a:latin typeface="+mn-lt"/>
          <a:ea typeface="+mn-ea"/>
          <a:cs typeface="+mn-cs"/>
        </a:defRPr>
      </a:lvl7pPr>
      <a:lvl8pPr marL="8032433" indent="-535496" algn="r" defTabSz="2141982" rtl="1" eaLnBrk="1" latinLnBrk="0" hangingPunct="1">
        <a:lnSpc>
          <a:spcPct val="90000"/>
        </a:lnSpc>
        <a:spcBef>
          <a:spcPts val="1171"/>
        </a:spcBef>
        <a:buFont typeface="Arial" panose="020B0604020202020204" pitchFamily="34" charset="0"/>
        <a:buChar char="•"/>
        <a:defRPr sz="4217" kern="1200">
          <a:solidFill>
            <a:schemeClr val="tx1"/>
          </a:solidFill>
          <a:latin typeface="+mn-lt"/>
          <a:ea typeface="+mn-ea"/>
          <a:cs typeface="+mn-cs"/>
        </a:defRPr>
      </a:lvl8pPr>
      <a:lvl9pPr marL="9103424" indent="-535496" algn="r" defTabSz="2141982" rtl="1" eaLnBrk="1" latinLnBrk="0" hangingPunct="1">
        <a:lnSpc>
          <a:spcPct val="90000"/>
        </a:lnSpc>
        <a:spcBef>
          <a:spcPts val="1171"/>
        </a:spcBef>
        <a:buFont typeface="Arial" panose="020B0604020202020204" pitchFamily="34" charset="0"/>
        <a:buChar char="•"/>
        <a:defRPr sz="4217" kern="1200">
          <a:solidFill>
            <a:schemeClr val="tx1"/>
          </a:solidFill>
          <a:latin typeface="+mn-lt"/>
          <a:ea typeface="+mn-ea"/>
          <a:cs typeface="+mn-cs"/>
        </a:defRPr>
      </a:lvl9pPr>
    </p:bodyStyle>
    <p:otherStyle>
      <a:defPPr>
        <a:defRPr lang="en-US"/>
      </a:defPPr>
      <a:lvl1pPr marL="0" algn="r" defTabSz="2141982" rtl="1" eaLnBrk="1" latinLnBrk="0" hangingPunct="1">
        <a:defRPr sz="4217" kern="1200">
          <a:solidFill>
            <a:schemeClr val="tx1"/>
          </a:solidFill>
          <a:latin typeface="+mn-lt"/>
          <a:ea typeface="+mn-ea"/>
          <a:cs typeface="+mn-cs"/>
        </a:defRPr>
      </a:lvl1pPr>
      <a:lvl2pPr marL="1070991" algn="r" defTabSz="2141982" rtl="1" eaLnBrk="1" latinLnBrk="0" hangingPunct="1">
        <a:defRPr sz="4217" kern="1200">
          <a:solidFill>
            <a:schemeClr val="tx1"/>
          </a:solidFill>
          <a:latin typeface="+mn-lt"/>
          <a:ea typeface="+mn-ea"/>
          <a:cs typeface="+mn-cs"/>
        </a:defRPr>
      </a:lvl2pPr>
      <a:lvl3pPr marL="2141982" algn="r" defTabSz="2141982" rtl="1" eaLnBrk="1" latinLnBrk="0" hangingPunct="1">
        <a:defRPr sz="4217" kern="1200">
          <a:solidFill>
            <a:schemeClr val="tx1"/>
          </a:solidFill>
          <a:latin typeface="+mn-lt"/>
          <a:ea typeface="+mn-ea"/>
          <a:cs typeface="+mn-cs"/>
        </a:defRPr>
      </a:lvl3pPr>
      <a:lvl4pPr marL="3212973" algn="r" defTabSz="2141982" rtl="1" eaLnBrk="1" latinLnBrk="0" hangingPunct="1">
        <a:defRPr sz="4217" kern="1200">
          <a:solidFill>
            <a:schemeClr val="tx1"/>
          </a:solidFill>
          <a:latin typeface="+mn-lt"/>
          <a:ea typeface="+mn-ea"/>
          <a:cs typeface="+mn-cs"/>
        </a:defRPr>
      </a:lvl4pPr>
      <a:lvl5pPr marL="4283964" algn="r" defTabSz="2141982" rtl="1" eaLnBrk="1" latinLnBrk="0" hangingPunct="1">
        <a:defRPr sz="4217" kern="1200">
          <a:solidFill>
            <a:schemeClr val="tx1"/>
          </a:solidFill>
          <a:latin typeface="+mn-lt"/>
          <a:ea typeface="+mn-ea"/>
          <a:cs typeface="+mn-cs"/>
        </a:defRPr>
      </a:lvl5pPr>
      <a:lvl6pPr marL="5354955" algn="r" defTabSz="2141982" rtl="1" eaLnBrk="1" latinLnBrk="0" hangingPunct="1">
        <a:defRPr sz="4217" kern="1200">
          <a:solidFill>
            <a:schemeClr val="tx1"/>
          </a:solidFill>
          <a:latin typeface="+mn-lt"/>
          <a:ea typeface="+mn-ea"/>
          <a:cs typeface="+mn-cs"/>
        </a:defRPr>
      </a:lvl6pPr>
      <a:lvl7pPr marL="6425946" algn="r" defTabSz="2141982" rtl="1" eaLnBrk="1" latinLnBrk="0" hangingPunct="1">
        <a:defRPr sz="4217" kern="1200">
          <a:solidFill>
            <a:schemeClr val="tx1"/>
          </a:solidFill>
          <a:latin typeface="+mn-lt"/>
          <a:ea typeface="+mn-ea"/>
          <a:cs typeface="+mn-cs"/>
        </a:defRPr>
      </a:lvl7pPr>
      <a:lvl8pPr marL="7496937" algn="r" defTabSz="2141982" rtl="1" eaLnBrk="1" latinLnBrk="0" hangingPunct="1">
        <a:defRPr sz="4217" kern="1200">
          <a:solidFill>
            <a:schemeClr val="tx1"/>
          </a:solidFill>
          <a:latin typeface="+mn-lt"/>
          <a:ea typeface="+mn-ea"/>
          <a:cs typeface="+mn-cs"/>
        </a:defRPr>
      </a:lvl8pPr>
      <a:lvl9pPr marL="8567928" algn="r" defTabSz="2141982" rtl="1" eaLnBrk="1" latinLnBrk="0" hangingPunct="1">
        <a:defRPr sz="421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Rectangle 1076">
            <a:extLst>
              <a:ext uri="{FF2B5EF4-FFF2-40B4-BE49-F238E27FC236}">
                <a16:creationId xmlns:a16="http://schemas.microsoft.com/office/drawing/2014/main" id="{70008810-2FB6-6351-CDB1-1549D9BF2AF4}"/>
              </a:ext>
            </a:extLst>
          </p:cNvPr>
          <p:cNvSpPr>
            <a:spLocks noGrp="1" noRot="1" noMove="1" noResize="1" noEditPoints="1" noAdjustHandles="1" noChangeArrowheads="1" noChangeShapeType="1"/>
          </p:cNvSpPr>
          <p:nvPr/>
        </p:nvSpPr>
        <p:spPr>
          <a:xfrm>
            <a:off x="168324" y="2317615"/>
            <a:ext cx="21167675" cy="26498685"/>
          </a:xfrm>
          <a:prstGeom prst="rect">
            <a:avLst/>
          </a:prstGeom>
          <a:solidFill>
            <a:schemeClr val="bg1"/>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Bauhaus 93" panose="04030905020B02020C02" pitchFamily="82" charset="0"/>
              </a:rPr>
              <a:t>Technologies</a:t>
            </a:r>
            <a:endParaRPr lang="en-US" dirty="0"/>
          </a:p>
        </p:txBody>
      </p:sp>
      <p:sp>
        <p:nvSpPr>
          <p:cNvPr id="6" name="Text Placeholder 5">
            <a:extLst>
              <a:ext uri="{FF2B5EF4-FFF2-40B4-BE49-F238E27FC236}">
                <a16:creationId xmlns:a16="http://schemas.microsoft.com/office/drawing/2014/main" id="{07911909-1CCD-0845-A97F-DDDE96CE9417}"/>
              </a:ext>
            </a:extLst>
          </p:cNvPr>
          <p:cNvSpPr>
            <a:spLocks noGrp="1"/>
          </p:cNvSpPr>
          <p:nvPr>
            <p:ph type="body" sz="quarter" idx="10"/>
          </p:nvPr>
        </p:nvSpPr>
        <p:spPr/>
        <p:txBody>
          <a:bodyPr/>
          <a:lstStyle/>
          <a:p>
            <a:r>
              <a:rPr lang="en-US" dirty="0" err="1"/>
              <a:t>Style</a:t>
            </a:r>
            <a:r>
              <a:rPr lang="en-US" dirty="0" err="1">
                <a:solidFill>
                  <a:srgbClr val="009BD2"/>
                </a:solidFill>
              </a:rPr>
              <a:t>AI</a:t>
            </a:r>
            <a:r>
              <a:rPr lang="en-US" dirty="0" err="1"/>
              <a:t>st</a:t>
            </a:r>
            <a:endParaRPr lang="en-US" dirty="0"/>
          </a:p>
        </p:txBody>
      </p:sp>
      <p:sp>
        <p:nvSpPr>
          <p:cNvPr id="7" name="Text Placeholder 6">
            <a:extLst>
              <a:ext uri="{FF2B5EF4-FFF2-40B4-BE49-F238E27FC236}">
                <a16:creationId xmlns:a16="http://schemas.microsoft.com/office/drawing/2014/main" id="{DE806BF5-C1AE-DC04-9808-6E9552E77F21}"/>
              </a:ext>
            </a:extLst>
          </p:cNvPr>
          <p:cNvSpPr>
            <a:spLocks noGrp="1"/>
          </p:cNvSpPr>
          <p:nvPr>
            <p:ph type="body" sz="quarter" idx="11"/>
          </p:nvPr>
        </p:nvSpPr>
        <p:spPr/>
        <p:txBody>
          <a:bodyPr/>
          <a:lstStyle/>
          <a:p>
            <a:pPr algn="l"/>
            <a:r>
              <a:rPr lang="en-US" dirty="0"/>
              <a:t>Ahmed Ayoub - 1180483</a:t>
            </a:r>
          </a:p>
          <a:p>
            <a:pPr algn="l"/>
            <a:r>
              <a:rPr lang="en-US" dirty="0"/>
              <a:t>Ahmad </a:t>
            </a:r>
            <a:r>
              <a:rPr lang="en-US" dirty="0" err="1"/>
              <a:t>Elsayed</a:t>
            </a:r>
            <a:r>
              <a:rPr lang="en-US" dirty="0"/>
              <a:t> - 1180018</a:t>
            </a:r>
          </a:p>
          <a:p>
            <a:pPr algn="l"/>
            <a:r>
              <a:rPr lang="en-US" dirty="0" err="1"/>
              <a:t>Manar</a:t>
            </a:r>
            <a:r>
              <a:rPr lang="en-US" dirty="0"/>
              <a:t> Zakaria - 1180492</a:t>
            </a:r>
          </a:p>
          <a:p>
            <a:pPr algn="l"/>
            <a:r>
              <a:rPr lang="en-US" dirty="0" err="1"/>
              <a:t>Moaz</a:t>
            </a:r>
            <a:r>
              <a:rPr lang="en-US" dirty="0"/>
              <a:t> Tarek -  1180013</a:t>
            </a:r>
          </a:p>
        </p:txBody>
      </p:sp>
      <p:sp>
        <p:nvSpPr>
          <p:cNvPr id="8" name="Text Placeholder 7">
            <a:extLst>
              <a:ext uri="{FF2B5EF4-FFF2-40B4-BE49-F238E27FC236}">
                <a16:creationId xmlns:a16="http://schemas.microsoft.com/office/drawing/2014/main" id="{9CBE0E68-45FC-A3D4-1A8C-0FF5577CBEB0}"/>
              </a:ext>
            </a:extLst>
          </p:cNvPr>
          <p:cNvSpPr>
            <a:spLocks noGrp="1"/>
          </p:cNvSpPr>
          <p:nvPr>
            <p:ph type="body" sz="quarter" idx="12"/>
          </p:nvPr>
        </p:nvSpPr>
        <p:spPr/>
        <p:txBody>
          <a:bodyPr/>
          <a:lstStyle/>
          <a:p>
            <a:r>
              <a:rPr lang="en-US" sz="1800" dirty="0">
                <a:solidFill>
                  <a:srgbClr val="000000"/>
                </a:solidFill>
                <a:effectLst/>
                <a:latin typeface="Arial" panose="020B0604020202020204" pitchFamily="34" charset="0"/>
                <a:ea typeface="Arial" panose="020B0604020202020204" pitchFamily="34" charset="0"/>
              </a:rPr>
              <a:t>Dr. Michael Ibrahim </a:t>
            </a:r>
            <a:endParaRPr lang="en-US" dirty="0"/>
          </a:p>
        </p:txBody>
      </p:sp>
      <p:sp>
        <p:nvSpPr>
          <p:cNvPr id="2" name="TextBox 1">
            <a:extLst>
              <a:ext uri="{FF2B5EF4-FFF2-40B4-BE49-F238E27FC236}">
                <a16:creationId xmlns:a16="http://schemas.microsoft.com/office/drawing/2014/main" id="{B273F873-773B-4C53-F1A1-BD135DFAF245}"/>
              </a:ext>
            </a:extLst>
          </p:cNvPr>
          <p:cNvSpPr txBox="1"/>
          <p:nvPr/>
        </p:nvSpPr>
        <p:spPr>
          <a:xfrm>
            <a:off x="7520030" y="6660334"/>
            <a:ext cx="6149279" cy="5139869"/>
          </a:xfrm>
          <a:prstGeom prst="rect">
            <a:avLst/>
          </a:prstGeom>
          <a:solidFill>
            <a:schemeClr val="bg1"/>
          </a:solidFill>
          <a:ln w="127000">
            <a:solidFill>
              <a:schemeClr val="bg1"/>
            </a:solidFill>
          </a:ln>
        </p:spPr>
        <p:txBody>
          <a:bodyPr wrap="square" rtlCol="0">
            <a:spAutoFit/>
          </a:bodyPr>
          <a:lstStyle/>
          <a:p>
            <a:endParaRPr lang="en-US" dirty="0"/>
          </a:p>
          <a:p>
            <a:pPr algn="ctr"/>
            <a:r>
              <a:rPr lang="en-US" sz="3200" b="1" dirty="0">
                <a:solidFill>
                  <a:srgbClr val="4472C4"/>
                </a:solidFill>
                <a:latin typeface="Tw Cen MT" panose="020B0602020104020603" pitchFamily="34" charset="0"/>
              </a:rPr>
              <a:t>Virtual Try On </a:t>
            </a:r>
          </a:p>
          <a:p>
            <a:pPr algn="just"/>
            <a:r>
              <a:rPr lang="en-US" sz="2600" spc="-150" dirty="0">
                <a:solidFill>
                  <a:srgbClr val="002060"/>
                </a:solidFill>
                <a:latin typeface="Tw Cen MT" panose="020B0602020104020603" pitchFamily="34" charset="0"/>
              </a:rPr>
              <a:t>The virtual try on module provides the user with the luxury of trying out new clothes with the click of a button. No need to visit brick and mortars stores. Using Generative Adversarial networks the try on module generates realistic images of users wearing their desired  clothes. This is done by generating a fake segmentation map of the user’s image and warping clothes around the body of the user. Then a SPADE image generator is used to produce the final image of the user with the desired garment. </a:t>
            </a:r>
          </a:p>
          <a:p>
            <a:endParaRPr lang="en-US" dirty="0"/>
          </a:p>
        </p:txBody>
      </p:sp>
      <p:sp>
        <p:nvSpPr>
          <p:cNvPr id="3" name="Introduction Textbox">
            <a:extLst>
              <a:ext uri="{FF2B5EF4-FFF2-40B4-BE49-F238E27FC236}">
                <a16:creationId xmlns:a16="http://schemas.microsoft.com/office/drawing/2014/main" id="{AE7FAC09-225B-7ACE-F385-3AFC1F0E8CF0}"/>
              </a:ext>
            </a:extLst>
          </p:cNvPr>
          <p:cNvSpPr txBox="1">
            <a:spLocks noChangeArrowheads="1"/>
          </p:cNvSpPr>
          <p:nvPr/>
        </p:nvSpPr>
        <p:spPr bwMode="auto">
          <a:xfrm>
            <a:off x="603613" y="2996173"/>
            <a:ext cx="6000236" cy="4916731"/>
          </a:xfrm>
          <a:prstGeom prst="rect">
            <a:avLst/>
          </a:prstGeom>
          <a:noFill/>
          <a:ln w="127000">
            <a:solidFill>
              <a:schemeClr val="bg1"/>
            </a:solidFill>
          </a:ln>
          <a:effectLst/>
        </p:spPr>
        <p:txBody>
          <a:bodyPr wrap="square">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lnSpc>
                <a:spcPts val="2625"/>
              </a:lnSpc>
              <a:spcAft>
                <a:spcPts val="685"/>
              </a:spcAft>
            </a:pPr>
            <a:r>
              <a:rPr lang="en-US" sz="4400" dirty="0">
                <a:solidFill>
                  <a:srgbClr val="009BD2"/>
                </a:solidFill>
                <a:latin typeface="Bauhaus 93" panose="04030905020B02020C02" pitchFamily="82" charset="0"/>
              </a:rPr>
              <a:t>What is </a:t>
            </a:r>
            <a:r>
              <a:rPr lang="en-US" sz="4400" dirty="0" err="1">
                <a:solidFill>
                  <a:srgbClr val="009BD2"/>
                </a:solidFill>
                <a:latin typeface="Bauhaus 93" panose="04030905020B02020C02" pitchFamily="82" charset="0"/>
              </a:rPr>
              <a:t>StyleAIst</a:t>
            </a:r>
            <a:r>
              <a:rPr lang="en-US" sz="4400" dirty="0">
                <a:solidFill>
                  <a:srgbClr val="009BD2"/>
                </a:solidFill>
                <a:latin typeface="Bauhaus 93" panose="04030905020B02020C02" pitchFamily="82" charset="0"/>
              </a:rPr>
              <a:t> ?</a:t>
            </a:r>
          </a:p>
          <a:p>
            <a:pPr algn="just"/>
            <a:r>
              <a:rPr lang="en-US" sz="2600" b="0" i="0" dirty="0">
                <a:solidFill>
                  <a:srgbClr val="002060"/>
                </a:solidFill>
                <a:effectLst/>
                <a:latin typeface="Tw Cen MT" panose="020B0602020104020603" pitchFamily="34" charset="0"/>
              </a:rPr>
              <a:t>Fashion is a significant aspect of our lives, reflecting our individuality, cultural influences, and religious beliefs. AI-powered fashion apps alleviate the challenge of selecting suitable outfits, suggesting new styles, recommending comparable items, and enabling virtual try-ons. This report explores the app's technology, development process, findings, and features, showcasing its ability to enhance fashion choices and user experiences.</a:t>
            </a:r>
          </a:p>
        </p:txBody>
      </p:sp>
      <p:cxnSp>
        <p:nvCxnSpPr>
          <p:cNvPr id="4" name="Horizontal Section Divider" descr="Horizontal Divider">
            <a:extLst>
              <a:ext uri="{FF2B5EF4-FFF2-40B4-BE49-F238E27FC236}">
                <a16:creationId xmlns:a16="http://schemas.microsoft.com/office/drawing/2014/main" id="{24CD5329-2C91-54C2-DC4C-B8548C2D393C}"/>
              </a:ext>
            </a:extLst>
          </p:cNvPr>
          <p:cNvCxnSpPr>
            <a:cxnSpLocks/>
          </p:cNvCxnSpPr>
          <p:nvPr/>
        </p:nvCxnSpPr>
        <p:spPr bwMode="auto">
          <a:xfrm>
            <a:off x="631772" y="8328465"/>
            <a:ext cx="5943424" cy="0"/>
          </a:xfrm>
          <a:prstGeom prst="line">
            <a:avLst/>
          </a:prstGeom>
          <a:noFill/>
          <a:ln w="25400" cap="flat" cmpd="sng" algn="ctr">
            <a:solidFill>
              <a:schemeClr val="tx1"/>
            </a:solidFill>
            <a:prstDash val="dash"/>
            <a:round/>
            <a:headEnd type="none" w="med" len="med"/>
            <a:tailEnd type="none" w="med" len="med"/>
          </a:ln>
          <a:effectLst/>
        </p:spPr>
      </p:cxnSp>
      <p:sp>
        <p:nvSpPr>
          <p:cNvPr id="5" name="Methods Textbox">
            <a:extLst>
              <a:ext uri="{FF2B5EF4-FFF2-40B4-BE49-F238E27FC236}">
                <a16:creationId xmlns:a16="http://schemas.microsoft.com/office/drawing/2014/main" id="{80D043C1-7BFC-4A70-5F35-246891280CEB}"/>
              </a:ext>
            </a:extLst>
          </p:cNvPr>
          <p:cNvSpPr txBox="1"/>
          <p:nvPr/>
        </p:nvSpPr>
        <p:spPr>
          <a:xfrm>
            <a:off x="731432" y="8839407"/>
            <a:ext cx="5583045" cy="3316292"/>
          </a:xfrm>
          <a:prstGeom prst="rect">
            <a:avLst/>
          </a:prstGeom>
          <a:noFill/>
          <a:ln w="127000">
            <a:solidFill>
              <a:schemeClr val="bg1"/>
            </a:solidFill>
          </a:ln>
          <a:effectLst/>
        </p:spPr>
        <p:txBody>
          <a:bodyPr wrap="square">
            <a:spAutoFit/>
          </a:bodyPr>
          <a:lstStyle/>
          <a:p>
            <a:pPr>
              <a:lnSpc>
                <a:spcPts val="2625"/>
              </a:lnSpc>
              <a:spcAft>
                <a:spcPts val="685"/>
              </a:spcAft>
            </a:pPr>
            <a:r>
              <a:rPr lang="en-US" sz="4400" dirty="0">
                <a:solidFill>
                  <a:srgbClr val="009BD2"/>
                </a:solidFill>
                <a:latin typeface="Bauhaus 93" panose="04030905020B02020C02" pitchFamily="82" charset="0"/>
              </a:rPr>
              <a:t>System Features</a:t>
            </a:r>
          </a:p>
          <a:p>
            <a:pPr marL="342900" indent="-342900">
              <a:buFont typeface="Arial" panose="020B0604020202020204" pitchFamily="34" charset="0"/>
              <a:buChar char="•"/>
            </a:pPr>
            <a:r>
              <a:rPr lang="en-US" sz="2600" b="0" i="0" dirty="0">
                <a:solidFill>
                  <a:srgbClr val="002060"/>
                </a:solidFill>
                <a:effectLst/>
                <a:latin typeface="Tw Cen MT" panose="020B0602020104020603" pitchFamily="34" charset="0"/>
              </a:rPr>
              <a:t>Personalized outfit recommendations.</a:t>
            </a:r>
          </a:p>
          <a:p>
            <a:pPr marL="342900" indent="-342900">
              <a:buFont typeface="Arial" panose="020B0604020202020204" pitchFamily="34" charset="0"/>
              <a:buChar char="•"/>
            </a:pPr>
            <a:r>
              <a:rPr lang="en-US" sz="2600" b="0" i="0" dirty="0">
                <a:solidFill>
                  <a:srgbClr val="002060"/>
                </a:solidFill>
                <a:effectLst/>
                <a:latin typeface="Tw Cen MT" panose="020B0602020104020603" pitchFamily="34" charset="0"/>
              </a:rPr>
              <a:t>Explore trendy styles.</a:t>
            </a:r>
          </a:p>
          <a:p>
            <a:pPr marL="342900" indent="-342900">
              <a:buFont typeface="Arial" panose="020B0604020202020204" pitchFamily="34" charset="0"/>
              <a:buChar char="•"/>
            </a:pPr>
            <a:r>
              <a:rPr lang="en-US" sz="2600" b="0" i="0" dirty="0">
                <a:solidFill>
                  <a:srgbClr val="002060"/>
                </a:solidFill>
                <a:effectLst/>
                <a:latin typeface="Tw Cen MT" panose="020B0602020104020603" pitchFamily="34" charset="0"/>
              </a:rPr>
              <a:t>Convenient comparable item recommendations.</a:t>
            </a:r>
          </a:p>
          <a:p>
            <a:pPr marL="342900" indent="-342900">
              <a:buFont typeface="Arial" panose="020B0604020202020204" pitchFamily="34" charset="0"/>
              <a:buChar char="•"/>
            </a:pPr>
            <a:r>
              <a:rPr lang="en-US" sz="2600" b="0" i="0" dirty="0">
                <a:solidFill>
                  <a:srgbClr val="002060"/>
                </a:solidFill>
                <a:effectLst/>
                <a:latin typeface="Tw Cen MT" panose="020B0602020104020603" pitchFamily="34" charset="0"/>
              </a:rPr>
              <a:t>Virtual try-on feature.</a:t>
            </a:r>
          </a:p>
          <a:p>
            <a:pPr marL="342900" indent="-342900">
              <a:buFont typeface="Arial" panose="020B0604020202020204" pitchFamily="34" charset="0"/>
              <a:buChar char="•"/>
            </a:pPr>
            <a:r>
              <a:rPr lang="en-US" sz="2600" b="0" i="0" dirty="0">
                <a:solidFill>
                  <a:srgbClr val="002060"/>
                </a:solidFill>
                <a:effectLst/>
                <a:latin typeface="Tw Cen MT" panose="020B0602020104020603" pitchFamily="34" charset="0"/>
              </a:rPr>
              <a:t>Stay ahead of fashion trends.</a:t>
            </a:r>
          </a:p>
          <a:p>
            <a:pPr marL="342900" indent="-342900">
              <a:buFont typeface="Arial" panose="020B0604020202020204" pitchFamily="34" charset="0"/>
              <a:buChar char="•"/>
            </a:pPr>
            <a:r>
              <a:rPr lang="en-US" sz="2600" b="0" i="0" dirty="0">
                <a:solidFill>
                  <a:srgbClr val="002060"/>
                </a:solidFill>
                <a:effectLst/>
                <a:latin typeface="Tw Cen MT" panose="020B0602020104020603" pitchFamily="34" charset="0"/>
              </a:rPr>
              <a:t>Revolutionize fashion selection process.</a:t>
            </a:r>
          </a:p>
        </p:txBody>
      </p:sp>
      <p:sp>
        <p:nvSpPr>
          <p:cNvPr id="16" name="Data Analysis Textbox">
            <a:extLst>
              <a:ext uri="{FF2B5EF4-FFF2-40B4-BE49-F238E27FC236}">
                <a16:creationId xmlns:a16="http://schemas.microsoft.com/office/drawing/2014/main" id="{FB8F0566-EF44-2395-80A0-BBFB92AFA055}"/>
              </a:ext>
            </a:extLst>
          </p:cNvPr>
          <p:cNvSpPr txBox="1"/>
          <p:nvPr/>
        </p:nvSpPr>
        <p:spPr>
          <a:xfrm>
            <a:off x="7621431" y="2874447"/>
            <a:ext cx="5996301" cy="4185761"/>
          </a:xfrm>
          <a:prstGeom prst="rect">
            <a:avLst/>
          </a:prstGeom>
          <a:noFill/>
          <a:ln w="127000">
            <a:solidFill>
              <a:schemeClr val="bg1"/>
            </a:solidFill>
          </a:ln>
          <a:effectLst/>
        </p:spPr>
        <p:txBody>
          <a:bodyPr wrap="square">
            <a:spAutoFit/>
          </a:bodyPr>
          <a:lstStyle/>
          <a:p>
            <a:pPr algn="ctr"/>
            <a:r>
              <a:rPr lang="en-US" sz="3200" b="1" i="0" dirty="0">
                <a:solidFill>
                  <a:schemeClr val="accent1"/>
                </a:solidFill>
                <a:effectLst/>
                <a:latin typeface="Tw Cen MT" panose="020B0602020104020603" pitchFamily="34" charset="0"/>
              </a:rPr>
              <a:t>Outfi</a:t>
            </a:r>
            <a:r>
              <a:rPr lang="en-US" sz="3200" b="1" dirty="0">
                <a:solidFill>
                  <a:schemeClr val="accent1"/>
                </a:solidFill>
                <a:latin typeface="Tw Cen MT" panose="020B0602020104020603" pitchFamily="34" charset="0"/>
              </a:rPr>
              <a:t>t Recommendation </a:t>
            </a:r>
          </a:p>
          <a:p>
            <a:pPr algn="just"/>
            <a:r>
              <a:rPr lang="en-US" sz="2600" spc="-150" dirty="0">
                <a:solidFill>
                  <a:srgbClr val="002060"/>
                </a:solidFill>
                <a:latin typeface="Tw Cen MT" panose="020B0602020104020603" pitchFamily="34" charset="0"/>
              </a:rPr>
              <a:t>Outfit recommendation in our system can be used in one of two ways. The user provides an outfit and our recommendation system suggests an improvement to that outfit based on the underlying feature extraction layers in our network. The second way is for users who need full outfit recommendation. Our System generates full outfits from the user’s wardrobe based on compatibility measures.</a:t>
            </a:r>
          </a:p>
        </p:txBody>
      </p:sp>
      <p:cxnSp>
        <p:nvCxnSpPr>
          <p:cNvPr id="20" name="Horizontal Section Divider" descr="Horizontal Divider">
            <a:extLst>
              <a:ext uri="{FF2B5EF4-FFF2-40B4-BE49-F238E27FC236}">
                <a16:creationId xmlns:a16="http://schemas.microsoft.com/office/drawing/2014/main" id="{501E8045-3730-DDE3-A3DE-31B7B652F653}"/>
              </a:ext>
            </a:extLst>
          </p:cNvPr>
          <p:cNvCxnSpPr>
            <a:cxnSpLocks/>
          </p:cNvCxnSpPr>
          <p:nvPr/>
        </p:nvCxnSpPr>
        <p:spPr bwMode="auto">
          <a:xfrm>
            <a:off x="7550621" y="11782210"/>
            <a:ext cx="5943424" cy="0"/>
          </a:xfrm>
          <a:prstGeom prst="line">
            <a:avLst/>
          </a:prstGeom>
          <a:noFill/>
          <a:ln w="25400" cap="flat" cmpd="sng" algn="ctr">
            <a:solidFill>
              <a:schemeClr val="tx1"/>
            </a:solidFill>
            <a:prstDash val="dash"/>
            <a:round/>
            <a:headEnd type="none" w="med" len="med"/>
            <a:tailEnd type="none" w="med" len="med"/>
          </a:ln>
          <a:effectLst/>
        </p:spPr>
      </p:cxnSp>
      <p:cxnSp>
        <p:nvCxnSpPr>
          <p:cNvPr id="31" name="Vertical Section Divider" descr="Vertical Divider">
            <a:extLst>
              <a:ext uri="{FF2B5EF4-FFF2-40B4-BE49-F238E27FC236}">
                <a16:creationId xmlns:a16="http://schemas.microsoft.com/office/drawing/2014/main" id="{09D1A26D-109F-D3CC-C8C6-801F417C745C}"/>
              </a:ext>
            </a:extLst>
          </p:cNvPr>
          <p:cNvCxnSpPr>
            <a:cxnSpLocks/>
          </p:cNvCxnSpPr>
          <p:nvPr/>
        </p:nvCxnSpPr>
        <p:spPr bwMode="auto">
          <a:xfrm>
            <a:off x="10401460" y="12796255"/>
            <a:ext cx="0" cy="4023360"/>
          </a:xfrm>
          <a:prstGeom prst="line">
            <a:avLst/>
          </a:prstGeom>
          <a:noFill/>
          <a:ln w="25400" cap="flat" cmpd="sng" algn="ctr">
            <a:solidFill>
              <a:schemeClr val="tx1"/>
            </a:solidFill>
            <a:prstDash val="dash"/>
            <a:round/>
            <a:headEnd type="none" w="med" len="med"/>
            <a:tailEnd type="none" w="med" len="med"/>
          </a:ln>
          <a:effectLst/>
        </p:spPr>
      </p:cxnSp>
      <p:cxnSp>
        <p:nvCxnSpPr>
          <p:cNvPr id="34" name="Horizontal Section Divider" descr="Horizontal Divider">
            <a:extLst>
              <a:ext uri="{FF2B5EF4-FFF2-40B4-BE49-F238E27FC236}">
                <a16:creationId xmlns:a16="http://schemas.microsoft.com/office/drawing/2014/main" id="{3E496805-EA26-C841-5A61-992C17AB2472}"/>
              </a:ext>
            </a:extLst>
          </p:cNvPr>
          <p:cNvCxnSpPr>
            <a:cxnSpLocks/>
          </p:cNvCxnSpPr>
          <p:nvPr/>
        </p:nvCxnSpPr>
        <p:spPr bwMode="auto">
          <a:xfrm>
            <a:off x="7621431" y="17237189"/>
            <a:ext cx="5943424" cy="0"/>
          </a:xfrm>
          <a:prstGeom prst="line">
            <a:avLst/>
          </a:prstGeom>
          <a:noFill/>
          <a:ln w="25400" cap="flat" cmpd="sng" algn="ctr">
            <a:solidFill>
              <a:schemeClr val="tx1"/>
            </a:solidFill>
            <a:prstDash val="dash"/>
            <a:round/>
            <a:headEnd type="none" w="med" len="med"/>
            <a:tailEnd type="none" w="med" len="med"/>
          </a:ln>
          <a:effectLst/>
        </p:spPr>
      </p:cxnSp>
      <p:sp>
        <p:nvSpPr>
          <p:cNvPr id="43" name="Results Textbox">
            <a:extLst>
              <a:ext uri="{FF2B5EF4-FFF2-40B4-BE49-F238E27FC236}">
                <a16:creationId xmlns:a16="http://schemas.microsoft.com/office/drawing/2014/main" id="{46C710BD-4BAF-0F02-381E-26EC0A9CFA58}"/>
              </a:ext>
            </a:extLst>
          </p:cNvPr>
          <p:cNvSpPr txBox="1"/>
          <p:nvPr/>
        </p:nvSpPr>
        <p:spPr>
          <a:xfrm>
            <a:off x="14297686" y="16144164"/>
            <a:ext cx="5941967" cy="862416"/>
          </a:xfrm>
          <a:prstGeom prst="rect">
            <a:avLst/>
          </a:prstGeom>
          <a:noFill/>
          <a:effectLst/>
        </p:spPr>
        <p:txBody>
          <a:bodyPr wrap="square">
            <a:spAutoFit/>
          </a:bodyPr>
          <a:lstStyle/>
          <a:p>
            <a:pPr>
              <a:lnSpc>
                <a:spcPts val="2625"/>
              </a:lnSpc>
              <a:spcAft>
                <a:spcPts val="685"/>
              </a:spcAft>
              <a:defRPr/>
            </a:pPr>
            <a:r>
              <a:rPr lang="en-US" sz="4400" dirty="0">
                <a:solidFill>
                  <a:srgbClr val="009BD2"/>
                </a:solidFill>
                <a:latin typeface="Bauhaus 93" panose="04030905020B02020C02" pitchFamily="82" charset="0"/>
              </a:rPr>
              <a:t>Results</a:t>
            </a:r>
          </a:p>
          <a:p>
            <a:pPr>
              <a:lnSpc>
                <a:spcPts val="2625"/>
              </a:lnSpc>
              <a:spcAft>
                <a:spcPts val="685"/>
              </a:spcAft>
              <a:defRPr/>
            </a:pPr>
            <a:endParaRPr lang="en-US" sz="2860" b="1" dirty="0">
              <a:solidFill>
                <a:srgbClr val="005BBB"/>
              </a:solidFill>
              <a:latin typeface="+mj-lt"/>
            </a:endParaRPr>
          </a:p>
        </p:txBody>
      </p:sp>
      <p:cxnSp>
        <p:nvCxnSpPr>
          <p:cNvPr id="1074" name="Horizontal Section Divider" descr="Horizontal Divider">
            <a:extLst>
              <a:ext uri="{FF2B5EF4-FFF2-40B4-BE49-F238E27FC236}">
                <a16:creationId xmlns:a16="http://schemas.microsoft.com/office/drawing/2014/main" id="{0DBC246C-7519-BF53-C33D-1CF661C949A7}"/>
              </a:ext>
            </a:extLst>
          </p:cNvPr>
          <p:cNvCxnSpPr>
            <a:cxnSpLocks/>
          </p:cNvCxnSpPr>
          <p:nvPr/>
        </p:nvCxnSpPr>
        <p:spPr bwMode="auto">
          <a:xfrm>
            <a:off x="14479678" y="24570795"/>
            <a:ext cx="5943424" cy="0"/>
          </a:xfrm>
          <a:prstGeom prst="line">
            <a:avLst/>
          </a:prstGeom>
          <a:noFill/>
          <a:ln w="25400" cap="flat" cmpd="sng" algn="ctr">
            <a:solidFill>
              <a:schemeClr val="tx1"/>
            </a:solidFill>
            <a:prstDash val="dash"/>
            <a:round/>
            <a:headEnd type="none" w="med" len="med"/>
            <a:tailEnd type="none" w="med" len="med"/>
          </a:ln>
          <a:effectLst/>
        </p:spPr>
      </p:cxnSp>
      <p:sp>
        <p:nvSpPr>
          <p:cNvPr id="1075" name="References Textbox">
            <a:extLst>
              <a:ext uri="{FF2B5EF4-FFF2-40B4-BE49-F238E27FC236}">
                <a16:creationId xmlns:a16="http://schemas.microsoft.com/office/drawing/2014/main" id="{0327F26A-F2B2-736A-B0B2-5329F2563574}"/>
              </a:ext>
            </a:extLst>
          </p:cNvPr>
          <p:cNvSpPr txBox="1"/>
          <p:nvPr/>
        </p:nvSpPr>
        <p:spPr>
          <a:xfrm>
            <a:off x="14532460" y="24877532"/>
            <a:ext cx="5205730" cy="3388235"/>
          </a:xfrm>
          <a:prstGeom prst="rect">
            <a:avLst/>
          </a:prstGeom>
          <a:noFill/>
          <a:effectLst/>
        </p:spPr>
        <p:txBody>
          <a:bodyPr wrap="square">
            <a:spAutoFit/>
          </a:bodyPr>
          <a:lstStyle/>
          <a:p>
            <a:pPr>
              <a:lnSpc>
                <a:spcPts val="2168"/>
              </a:lnSpc>
              <a:spcAft>
                <a:spcPts val="685"/>
              </a:spcAft>
              <a:buClr>
                <a:schemeClr val="tx2"/>
              </a:buClr>
              <a:defRPr/>
            </a:pPr>
            <a:r>
              <a:rPr lang="en-US" sz="4400" dirty="0">
                <a:solidFill>
                  <a:srgbClr val="009BD2"/>
                </a:solidFill>
                <a:latin typeface="Bauhaus 93" panose="04030905020B02020C02" pitchFamily="82" charset="0"/>
              </a:rPr>
              <a:t>Conclusion</a:t>
            </a:r>
            <a:endParaRPr lang="en-US" sz="2600" dirty="0">
              <a:solidFill>
                <a:srgbClr val="009BD2"/>
              </a:solidFill>
              <a:latin typeface="Bauhaus 93" panose="04030905020B02020C02" pitchFamily="82" charset="0"/>
            </a:endParaRPr>
          </a:p>
          <a:p>
            <a:pPr algn="just">
              <a:lnSpc>
                <a:spcPts val="2168"/>
              </a:lnSpc>
              <a:spcAft>
                <a:spcPts val="685"/>
              </a:spcAft>
              <a:buClr>
                <a:schemeClr val="tx2"/>
              </a:buClr>
              <a:defRPr/>
            </a:pPr>
            <a:r>
              <a:rPr lang="en-US" sz="2600" b="0" i="0" dirty="0">
                <a:solidFill>
                  <a:srgbClr val="002060"/>
                </a:solidFill>
                <a:effectLst/>
                <a:latin typeface="Tw Cen MT" panose="020B0602020104020603" pitchFamily="34" charset="0"/>
              </a:rPr>
              <a:t> In conclusion, our AI-powered fashion system is the key   to unlocking your style potential. With personalized     recommendations, trend suggestions, comparable items, and virtual try-ons, it revolutionizes your fashion choices. Step into the future of fashion and experience a whole new level of style and convenience.</a:t>
            </a:r>
          </a:p>
          <a:p>
            <a:pPr>
              <a:lnSpc>
                <a:spcPts val="2168"/>
              </a:lnSpc>
              <a:spcAft>
                <a:spcPts val="685"/>
              </a:spcAft>
              <a:buClr>
                <a:schemeClr val="tx2"/>
              </a:buClr>
              <a:defRPr/>
            </a:pPr>
            <a:endParaRPr lang="en-US" sz="2860" dirty="0">
              <a:solidFill>
                <a:srgbClr val="009BD2"/>
              </a:solidFill>
              <a:latin typeface="Arial" charset="0"/>
              <a:ea typeface="Arial" charset="0"/>
              <a:cs typeface="Arial" charset="0"/>
            </a:endParaRPr>
          </a:p>
        </p:txBody>
      </p:sp>
      <p:cxnSp>
        <p:nvCxnSpPr>
          <p:cNvPr id="1078" name="Horizontal Section Divider" descr="Horizontal Divider">
            <a:extLst>
              <a:ext uri="{FF2B5EF4-FFF2-40B4-BE49-F238E27FC236}">
                <a16:creationId xmlns:a16="http://schemas.microsoft.com/office/drawing/2014/main" id="{43EED18E-9497-F7C7-7970-4CBD664A5202}"/>
              </a:ext>
            </a:extLst>
          </p:cNvPr>
          <p:cNvCxnSpPr>
            <a:cxnSpLocks/>
          </p:cNvCxnSpPr>
          <p:nvPr/>
        </p:nvCxnSpPr>
        <p:spPr bwMode="auto">
          <a:xfrm>
            <a:off x="7131521" y="2559820"/>
            <a:ext cx="0" cy="25603200"/>
          </a:xfrm>
          <a:prstGeom prst="line">
            <a:avLst/>
          </a:prstGeom>
          <a:noFill/>
          <a:ln w="25400" cap="flat" cmpd="sng" algn="ctr">
            <a:solidFill>
              <a:schemeClr val="tx1"/>
            </a:solidFill>
            <a:prstDash val="dash"/>
            <a:round/>
            <a:headEnd type="none" w="med" len="med"/>
            <a:tailEnd type="none" w="med" len="med"/>
          </a:ln>
          <a:effectLst/>
        </p:spPr>
      </p:cxnSp>
      <p:cxnSp>
        <p:nvCxnSpPr>
          <p:cNvPr id="1080" name="Horizontal Section Divider" descr="Horizontal Divider">
            <a:extLst>
              <a:ext uri="{FF2B5EF4-FFF2-40B4-BE49-F238E27FC236}">
                <a16:creationId xmlns:a16="http://schemas.microsoft.com/office/drawing/2014/main" id="{FF9D9833-130E-70C2-ABF0-FE542823114B}"/>
              </a:ext>
            </a:extLst>
          </p:cNvPr>
          <p:cNvCxnSpPr>
            <a:cxnSpLocks/>
          </p:cNvCxnSpPr>
          <p:nvPr/>
        </p:nvCxnSpPr>
        <p:spPr bwMode="auto">
          <a:xfrm>
            <a:off x="13998731" y="2559820"/>
            <a:ext cx="0" cy="25603200"/>
          </a:xfrm>
          <a:prstGeom prst="line">
            <a:avLst/>
          </a:prstGeom>
          <a:noFill/>
          <a:ln w="25400" cap="flat" cmpd="sng" algn="ctr">
            <a:solidFill>
              <a:schemeClr val="tx1"/>
            </a:solidFill>
            <a:prstDash val="dash"/>
            <a:round/>
            <a:headEnd type="none" w="med" len="med"/>
            <a:tailEnd type="none" w="med" len="med"/>
          </a:ln>
          <a:effectLst/>
        </p:spPr>
      </p:cxnSp>
      <p:cxnSp>
        <p:nvCxnSpPr>
          <p:cNvPr id="1081" name="Horizontal Section Divider" descr="Horizontal Divider">
            <a:extLst>
              <a:ext uri="{FF2B5EF4-FFF2-40B4-BE49-F238E27FC236}">
                <a16:creationId xmlns:a16="http://schemas.microsoft.com/office/drawing/2014/main" id="{AE5F4B8C-9241-0F35-4832-642CC988F134}"/>
              </a:ext>
            </a:extLst>
          </p:cNvPr>
          <p:cNvCxnSpPr>
            <a:cxnSpLocks/>
          </p:cNvCxnSpPr>
          <p:nvPr/>
        </p:nvCxnSpPr>
        <p:spPr bwMode="auto">
          <a:xfrm>
            <a:off x="583495" y="12520624"/>
            <a:ext cx="5943424" cy="0"/>
          </a:xfrm>
          <a:prstGeom prst="line">
            <a:avLst/>
          </a:prstGeom>
          <a:noFill/>
          <a:ln w="25400" cap="flat" cmpd="sng" algn="ctr">
            <a:solidFill>
              <a:schemeClr val="tx1"/>
            </a:solidFill>
            <a:prstDash val="dash"/>
            <a:round/>
            <a:headEnd type="none" w="med" len="med"/>
            <a:tailEnd type="none" w="med" len="med"/>
          </a:ln>
          <a:effectLst/>
        </p:spPr>
      </p:cxnSp>
      <p:grpSp>
        <p:nvGrpSpPr>
          <p:cNvPr id="37" name="Group 36">
            <a:extLst>
              <a:ext uri="{FF2B5EF4-FFF2-40B4-BE49-F238E27FC236}">
                <a16:creationId xmlns:a16="http://schemas.microsoft.com/office/drawing/2014/main" id="{FBBEDF0C-6230-F480-0D28-DB7588C46754}"/>
              </a:ext>
            </a:extLst>
          </p:cNvPr>
          <p:cNvGrpSpPr/>
          <p:nvPr/>
        </p:nvGrpSpPr>
        <p:grpSpPr>
          <a:xfrm>
            <a:off x="240415" y="13090793"/>
            <a:ext cx="6622132" cy="5797549"/>
            <a:chOff x="240415" y="13090793"/>
            <a:chExt cx="6622132" cy="5797549"/>
          </a:xfrm>
        </p:grpSpPr>
        <p:sp>
          <p:nvSpPr>
            <p:cNvPr id="1082" name="Methods Textbox">
              <a:extLst>
                <a:ext uri="{FF2B5EF4-FFF2-40B4-BE49-F238E27FC236}">
                  <a16:creationId xmlns:a16="http://schemas.microsoft.com/office/drawing/2014/main" id="{E8C63F7F-D44D-5C79-703D-D857C87DDEBD}"/>
                </a:ext>
              </a:extLst>
            </p:cNvPr>
            <p:cNvSpPr txBox="1"/>
            <p:nvPr/>
          </p:nvSpPr>
          <p:spPr>
            <a:xfrm>
              <a:off x="593510" y="13090793"/>
              <a:ext cx="5583045" cy="904928"/>
            </a:xfrm>
            <a:prstGeom prst="rect">
              <a:avLst/>
            </a:prstGeom>
            <a:noFill/>
            <a:ln w="127000">
              <a:solidFill>
                <a:schemeClr val="bg1"/>
              </a:solidFill>
            </a:ln>
            <a:effectLst/>
          </p:spPr>
          <p:txBody>
            <a:bodyPr wrap="square">
              <a:spAutoFit/>
            </a:bodyPr>
            <a:lstStyle/>
            <a:p>
              <a:pPr>
                <a:lnSpc>
                  <a:spcPts val="2625"/>
                </a:lnSpc>
                <a:spcAft>
                  <a:spcPts val="685"/>
                </a:spcAft>
              </a:pPr>
              <a:r>
                <a:rPr lang="en-US" sz="4400" dirty="0">
                  <a:solidFill>
                    <a:srgbClr val="009BD2"/>
                  </a:solidFill>
                  <a:latin typeface="Bauhaus 93" panose="04030905020B02020C02" pitchFamily="82" charset="0"/>
                </a:rPr>
                <a:t>System Architecture</a:t>
              </a:r>
            </a:p>
            <a:p>
              <a:pPr>
                <a:lnSpc>
                  <a:spcPts val="2625"/>
                </a:lnSpc>
                <a:spcAft>
                  <a:spcPts val="685"/>
                </a:spcAft>
              </a:pPr>
              <a:endParaRPr lang="en-US" sz="4400" dirty="0">
                <a:solidFill>
                  <a:srgbClr val="009BD2"/>
                </a:solidFill>
                <a:latin typeface="Bauhaus 93" panose="04030905020B02020C02" pitchFamily="82" charset="0"/>
              </a:endParaRPr>
            </a:p>
          </p:txBody>
        </p:sp>
        <p:pic>
          <p:nvPicPr>
            <p:cNvPr id="1086" name="Picture 1085" descr="A picture containing text, screenshot, font">
              <a:extLst>
                <a:ext uri="{FF2B5EF4-FFF2-40B4-BE49-F238E27FC236}">
                  <a16:creationId xmlns:a16="http://schemas.microsoft.com/office/drawing/2014/main" id="{C8293C6F-D2A4-39FF-51BE-5B69B0D5E7DC}"/>
                </a:ext>
              </a:extLst>
            </p:cNvPr>
            <p:cNvPicPr>
              <a:picLocks noChangeAspect="1"/>
            </p:cNvPicPr>
            <p:nvPr/>
          </p:nvPicPr>
          <p:blipFill rotWithShape="1">
            <a:blip r:embed="rId2">
              <a:extLst>
                <a:ext uri="{28A0092B-C50C-407E-A947-70E740481C1C}">
                  <a14:useLocalDpi xmlns:a14="http://schemas.microsoft.com/office/drawing/2010/main" val="0"/>
                </a:ext>
              </a:extLst>
            </a:blip>
            <a:srcRect r="10196"/>
            <a:stretch/>
          </p:blipFill>
          <p:spPr>
            <a:xfrm>
              <a:off x="240415" y="13767514"/>
              <a:ext cx="6622132" cy="5120828"/>
            </a:xfrm>
            <a:prstGeom prst="rect">
              <a:avLst/>
            </a:prstGeom>
            <a:ln w="127000">
              <a:solidFill>
                <a:schemeClr val="bg1"/>
              </a:solidFill>
            </a:ln>
          </p:spPr>
        </p:pic>
      </p:grpSp>
      <p:cxnSp>
        <p:nvCxnSpPr>
          <p:cNvPr id="1087" name="Horizontal Section Divider" descr="Horizontal Divider">
            <a:extLst>
              <a:ext uri="{FF2B5EF4-FFF2-40B4-BE49-F238E27FC236}">
                <a16:creationId xmlns:a16="http://schemas.microsoft.com/office/drawing/2014/main" id="{697B19D9-99EC-B89D-93CA-FC4160D422FD}"/>
              </a:ext>
            </a:extLst>
          </p:cNvPr>
          <p:cNvCxnSpPr>
            <a:cxnSpLocks/>
          </p:cNvCxnSpPr>
          <p:nvPr/>
        </p:nvCxnSpPr>
        <p:spPr bwMode="auto">
          <a:xfrm>
            <a:off x="551243" y="19180679"/>
            <a:ext cx="5943424" cy="0"/>
          </a:xfrm>
          <a:prstGeom prst="line">
            <a:avLst/>
          </a:prstGeom>
          <a:noFill/>
          <a:ln w="25400" cap="flat" cmpd="sng" algn="ctr">
            <a:solidFill>
              <a:schemeClr val="tx1"/>
            </a:solidFill>
            <a:prstDash val="dash"/>
            <a:round/>
            <a:headEnd type="none" w="med" len="med"/>
            <a:tailEnd type="none" w="med" len="med"/>
          </a:ln>
          <a:effectLst/>
        </p:spPr>
      </p:cxnSp>
      <p:sp>
        <p:nvSpPr>
          <p:cNvPr id="1088" name="Methods Textbox">
            <a:extLst>
              <a:ext uri="{FF2B5EF4-FFF2-40B4-BE49-F238E27FC236}">
                <a16:creationId xmlns:a16="http://schemas.microsoft.com/office/drawing/2014/main" id="{4DF2717F-F51C-3B78-CB94-AB44796C4CF5}"/>
              </a:ext>
            </a:extLst>
          </p:cNvPr>
          <p:cNvSpPr txBox="1"/>
          <p:nvPr/>
        </p:nvSpPr>
        <p:spPr>
          <a:xfrm>
            <a:off x="456149" y="19778365"/>
            <a:ext cx="6274477" cy="8730275"/>
          </a:xfrm>
          <a:prstGeom prst="rect">
            <a:avLst/>
          </a:prstGeom>
          <a:noFill/>
          <a:ln w="127000">
            <a:solidFill>
              <a:schemeClr val="bg1"/>
            </a:solidFill>
          </a:ln>
          <a:effectLst/>
        </p:spPr>
        <p:txBody>
          <a:bodyPr wrap="square">
            <a:spAutoFit/>
          </a:bodyPr>
          <a:lstStyle/>
          <a:p>
            <a:pPr>
              <a:lnSpc>
                <a:spcPts val="2625"/>
              </a:lnSpc>
              <a:spcAft>
                <a:spcPts val="685"/>
              </a:spcAft>
            </a:pPr>
            <a:r>
              <a:rPr lang="en-US" sz="4400" dirty="0">
                <a:solidFill>
                  <a:srgbClr val="009BD2"/>
                </a:solidFill>
                <a:latin typeface="Bauhaus 93" panose="04030905020B02020C02" pitchFamily="82" charset="0"/>
              </a:rPr>
              <a:t>Modules Details</a:t>
            </a:r>
          </a:p>
          <a:p>
            <a:pPr algn="ctr"/>
            <a:r>
              <a:rPr lang="en-US" sz="3200" b="1" i="0" dirty="0">
                <a:solidFill>
                  <a:schemeClr val="accent1"/>
                </a:solidFill>
                <a:effectLst/>
                <a:latin typeface="Tw Cen MT" panose="020B0602020104020603" pitchFamily="34" charset="0"/>
              </a:rPr>
              <a:t>Segmentation</a:t>
            </a:r>
          </a:p>
          <a:p>
            <a:pPr algn="just"/>
            <a:r>
              <a:rPr lang="en-US" sz="2600" b="0" i="0" spc="-150" dirty="0">
                <a:solidFill>
                  <a:srgbClr val="002060"/>
                </a:solidFill>
                <a:effectLst/>
                <a:latin typeface="Tw Cen MT" panose="020B0602020104020603" pitchFamily="34" charset="0"/>
              </a:rPr>
              <a:t>Clothi</a:t>
            </a:r>
            <a:r>
              <a:rPr lang="en-US" sz="2600" spc="-150" dirty="0">
                <a:solidFill>
                  <a:srgbClr val="002060"/>
                </a:solidFill>
                <a:latin typeface="Tw Cen MT" panose="020B0602020104020603" pitchFamily="34" charset="0"/>
              </a:rPr>
              <a:t>ng segmentation using U2Net architectures to produce high quality clothes masks representing the upper, lower and full body clothes present in the target image.</a:t>
            </a:r>
            <a:endParaRPr lang="en-US" sz="2600" b="0" i="0" spc="-150" dirty="0">
              <a:solidFill>
                <a:srgbClr val="002060"/>
              </a:solidFill>
              <a:effectLst/>
              <a:latin typeface="Tw Cen MT" panose="020B0602020104020603" pitchFamily="34" charset="0"/>
            </a:endParaRPr>
          </a:p>
          <a:p>
            <a:pPr algn="ctr"/>
            <a:r>
              <a:rPr lang="en-US" sz="3200" b="1" dirty="0">
                <a:solidFill>
                  <a:srgbClr val="4472C4"/>
                </a:solidFill>
                <a:latin typeface="Tw Cen MT" panose="020B0602020104020603" pitchFamily="34" charset="0"/>
              </a:rPr>
              <a:t>Classification</a:t>
            </a:r>
            <a:r>
              <a:rPr lang="en-US" sz="3200" b="1" dirty="0">
                <a:solidFill>
                  <a:schemeClr val="accent1"/>
                </a:solidFill>
                <a:latin typeface="Tw Cen MT" panose="020B0602020104020603" pitchFamily="34" charset="0"/>
              </a:rPr>
              <a:t> </a:t>
            </a:r>
            <a:r>
              <a:rPr lang="en-US" sz="3200" b="1" i="0" dirty="0">
                <a:solidFill>
                  <a:schemeClr val="accent1"/>
                </a:solidFill>
                <a:effectLst/>
                <a:latin typeface="Tw Cen MT" panose="020B0602020104020603" pitchFamily="34" charset="0"/>
              </a:rPr>
              <a:t> </a:t>
            </a:r>
          </a:p>
          <a:p>
            <a:pPr algn="just"/>
            <a:r>
              <a:rPr lang="en-US" sz="2600" b="0" i="0" spc="-150" dirty="0">
                <a:solidFill>
                  <a:srgbClr val="002060"/>
                </a:solidFill>
                <a:effectLst/>
                <a:latin typeface="Tw Cen MT" panose="020B0602020104020603" pitchFamily="34" charset="0"/>
              </a:rPr>
              <a:t>Implementing the </a:t>
            </a:r>
            <a:r>
              <a:rPr lang="en-US" sz="2600" b="0" i="0" spc="-150" dirty="0" err="1">
                <a:solidFill>
                  <a:srgbClr val="002060"/>
                </a:solidFill>
                <a:effectLst/>
                <a:latin typeface="Tw Cen MT" panose="020B0602020104020603" pitchFamily="34" charset="0"/>
              </a:rPr>
              <a:t>ResNet</a:t>
            </a:r>
            <a:r>
              <a:rPr lang="en-US" sz="2600" b="0" i="0" spc="-150" dirty="0">
                <a:solidFill>
                  <a:srgbClr val="002060"/>
                </a:solidFill>
                <a:effectLst/>
                <a:latin typeface="Tw Cen MT" panose="020B0602020104020603" pitchFamily="34" charset="0"/>
              </a:rPr>
              <a:t> Architecture on three different models each to detect a differen</a:t>
            </a:r>
            <a:r>
              <a:rPr lang="en-US" sz="2600" spc="-150" dirty="0">
                <a:solidFill>
                  <a:srgbClr val="002060"/>
                </a:solidFill>
                <a:latin typeface="Tw Cen MT" panose="020B0602020104020603" pitchFamily="34" charset="0"/>
              </a:rPr>
              <a:t>t article of clothing which improves accuracy of the classification and in turn enhances user experience. Each model has its own custom head layers with global average pooling techniques.</a:t>
            </a:r>
          </a:p>
          <a:p>
            <a:pPr algn="ctr"/>
            <a:r>
              <a:rPr lang="en-US" sz="3200" b="1" dirty="0">
                <a:solidFill>
                  <a:schemeClr val="accent1"/>
                </a:solidFill>
                <a:latin typeface="Tw Cen MT" panose="020B0602020104020603" pitchFamily="34" charset="0"/>
              </a:rPr>
              <a:t>Outfit Scoring </a:t>
            </a:r>
          </a:p>
          <a:p>
            <a:pPr algn="just"/>
            <a:r>
              <a:rPr lang="en-US" sz="2600" spc="-150" dirty="0">
                <a:solidFill>
                  <a:srgbClr val="002060"/>
                </a:solidFill>
                <a:latin typeface="Tw Cen MT" panose="020B0602020104020603" pitchFamily="34" charset="0"/>
              </a:rPr>
              <a:t>We deploy a multilayer comparison network that takes as an input an outfit consisting of a top, bottom and a shoe all from the user’s wardrobe. Our smart recommendation system assigns a score to the outfit based on the compatibility of the components of the outfit together</a:t>
            </a:r>
            <a:r>
              <a:rPr lang="en-US" sz="2600" dirty="0">
                <a:solidFill>
                  <a:srgbClr val="002060"/>
                </a:solidFill>
                <a:latin typeface="Tw Cen MT" panose="020B0602020104020603" pitchFamily="34" charset="0"/>
              </a:rPr>
              <a:t>. </a:t>
            </a:r>
          </a:p>
          <a:p>
            <a:pPr>
              <a:lnSpc>
                <a:spcPts val="2625"/>
              </a:lnSpc>
              <a:spcAft>
                <a:spcPts val="685"/>
              </a:spcAft>
            </a:pPr>
            <a:r>
              <a:rPr lang="en-US" sz="2600" b="0" i="0" dirty="0">
                <a:effectLst/>
                <a:latin typeface="Tw Cen MT" panose="020B0602020104020603" pitchFamily="34" charset="0"/>
              </a:rPr>
              <a:t>.`</a:t>
            </a:r>
          </a:p>
        </p:txBody>
      </p:sp>
      <p:grpSp>
        <p:nvGrpSpPr>
          <p:cNvPr id="46" name="Group 45">
            <a:extLst>
              <a:ext uri="{FF2B5EF4-FFF2-40B4-BE49-F238E27FC236}">
                <a16:creationId xmlns:a16="http://schemas.microsoft.com/office/drawing/2014/main" id="{63F5811E-A434-0889-2FCE-D69CFEB12D4A}"/>
              </a:ext>
            </a:extLst>
          </p:cNvPr>
          <p:cNvGrpSpPr/>
          <p:nvPr/>
        </p:nvGrpSpPr>
        <p:grpSpPr>
          <a:xfrm>
            <a:off x="7439003" y="11980659"/>
            <a:ext cx="6436615" cy="4862869"/>
            <a:chOff x="7439003" y="11980659"/>
            <a:chExt cx="6436615" cy="4862869"/>
          </a:xfrm>
        </p:grpSpPr>
        <p:sp>
          <p:nvSpPr>
            <p:cNvPr id="1094" name="TextBox 1093">
              <a:extLst>
                <a:ext uri="{FF2B5EF4-FFF2-40B4-BE49-F238E27FC236}">
                  <a16:creationId xmlns:a16="http://schemas.microsoft.com/office/drawing/2014/main" id="{0395DF32-0C1B-1327-C654-8FC104F907B5}"/>
                </a:ext>
              </a:extLst>
            </p:cNvPr>
            <p:cNvSpPr txBox="1"/>
            <p:nvPr/>
          </p:nvSpPr>
          <p:spPr>
            <a:xfrm>
              <a:off x="7621430" y="11980659"/>
              <a:ext cx="6117547" cy="769441"/>
            </a:xfrm>
            <a:prstGeom prst="rect">
              <a:avLst/>
            </a:prstGeom>
            <a:noFill/>
            <a:ln w="127000">
              <a:solidFill>
                <a:schemeClr val="bg1"/>
              </a:solidFill>
            </a:ln>
          </p:spPr>
          <p:txBody>
            <a:bodyPr wrap="square" rtlCol="0">
              <a:spAutoFit/>
            </a:bodyPr>
            <a:lstStyle/>
            <a:p>
              <a:r>
                <a:rPr lang="en-US" sz="4400" dirty="0">
                  <a:solidFill>
                    <a:srgbClr val="009BD2"/>
                  </a:solidFill>
                  <a:latin typeface="Bauhaus 93" panose="04030905020B02020C02" pitchFamily="82" charset="0"/>
                </a:rPr>
                <a:t>Technologies</a:t>
              </a:r>
              <a:endParaRPr lang="en-US" dirty="0">
                <a:solidFill>
                  <a:srgbClr val="009BD2"/>
                </a:solidFill>
              </a:endParaRPr>
            </a:p>
          </p:txBody>
        </p:sp>
        <p:sp>
          <p:nvSpPr>
            <p:cNvPr id="1095" name="TextBox 1094">
              <a:extLst>
                <a:ext uri="{FF2B5EF4-FFF2-40B4-BE49-F238E27FC236}">
                  <a16:creationId xmlns:a16="http://schemas.microsoft.com/office/drawing/2014/main" id="{2496F2B3-FB6F-0F7B-D7D2-F6A69745B6BA}"/>
                </a:ext>
              </a:extLst>
            </p:cNvPr>
            <p:cNvSpPr txBox="1"/>
            <p:nvPr/>
          </p:nvSpPr>
          <p:spPr>
            <a:xfrm>
              <a:off x="7439003" y="12750100"/>
              <a:ext cx="2796099" cy="4093428"/>
            </a:xfrm>
            <a:prstGeom prst="rect">
              <a:avLst/>
            </a:prstGeom>
            <a:solidFill>
              <a:schemeClr val="bg1"/>
            </a:solidFill>
            <a:ln w="127000">
              <a:solidFill>
                <a:schemeClr val="bg1"/>
              </a:solidFill>
            </a:ln>
          </p:spPr>
          <p:txBody>
            <a:bodyPr wrap="square" rtlCol="0">
              <a:spAutoFit/>
            </a:bodyPr>
            <a:lstStyle/>
            <a:p>
              <a:pPr marL="342900" indent="-342900" algn="just">
                <a:buFont typeface="Arial" panose="020B0604020202020204" pitchFamily="34" charset="0"/>
                <a:buChar char="•"/>
              </a:pPr>
              <a:r>
                <a:rPr lang="en-US" sz="2800" b="0" i="0" dirty="0">
                  <a:solidFill>
                    <a:srgbClr val="002060"/>
                  </a:solidFill>
                  <a:effectLst/>
                  <a:latin typeface="Tw Cen MT" panose="020B0602020104020603" pitchFamily="34" charset="0"/>
                </a:rPr>
                <a:t>Python </a:t>
              </a:r>
            </a:p>
            <a:p>
              <a:pPr marL="800100" lvl="1" indent="-342900" algn="just">
                <a:buFont typeface="Tw Cen MT" panose="020B0602020104020603" pitchFamily="34" charset="0"/>
                <a:buChar char="–"/>
              </a:pPr>
              <a:r>
                <a:rPr lang="en-US" sz="2400" dirty="0" err="1">
                  <a:solidFill>
                    <a:srgbClr val="002060"/>
                  </a:solidFill>
                  <a:latin typeface="Tw Cen MT" panose="020B0602020104020603" pitchFamily="34" charset="0"/>
                </a:rPr>
                <a:t>PyTorch</a:t>
              </a:r>
              <a:r>
                <a:rPr lang="en-US" sz="2400" dirty="0">
                  <a:solidFill>
                    <a:srgbClr val="002060"/>
                  </a:solidFill>
                  <a:latin typeface="Tw Cen MT" panose="020B0602020104020603" pitchFamily="34" charset="0"/>
                </a:rPr>
                <a:t> </a:t>
              </a:r>
            </a:p>
            <a:p>
              <a:pPr marL="800100" lvl="1" indent="-342900" algn="just">
                <a:buFont typeface="Tw Cen MT" panose="020B0602020104020603" pitchFamily="34" charset="0"/>
                <a:buChar char="–"/>
              </a:pPr>
              <a:r>
                <a:rPr lang="en-US" sz="2400" b="0" i="0" dirty="0" err="1">
                  <a:solidFill>
                    <a:srgbClr val="002060"/>
                  </a:solidFill>
                  <a:effectLst/>
                  <a:latin typeface="Tw Cen MT" panose="020B0602020104020603" pitchFamily="34" charset="0"/>
                </a:rPr>
                <a:t>OpenCv</a:t>
              </a:r>
              <a:r>
                <a:rPr lang="en-US" sz="2400" b="0" i="0" dirty="0">
                  <a:solidFill>
                    <a:srgbClr val="002060"/>
                  </a:solidFill>
                  <a:effectLst/>
                  <a:latin typeface="Tw Cen MT" panose="020B0602020104020603" pitchFamily="34" charset="0"/>
                </a:rPr>
                <a:t> </a:t>
              </a:r>
            </a:p>
            <a:p>
              <a:pPr marL="800100" lvl="1" indent="-342900" algn="just">
                <a:buFont typeface="Tw Cen MT" panose="020B0602020104020603" pitchFamily="34" charset="0"/>
                <a:buChar char="–"/>
              </a:pPr>
              <a:r>
                <a:rPr lang="en-US" sz="2400" dirty="0" err="1">
                  <a:solidFill>
                    <a:srgbClr val="002060"/>
                  </a:solidFill>
                  <a:latin typeface="Tw Cen MT" panose="020B0602020104020603" pitchFamily="34" charset="0"/>
                </a:rPr>
                <a:t>Tensorflow</a:t>
              </a:r>
              <a:r>
                <a:rPr lang="en-US" sz="2400" dirty="0">
                  <a:solidFill>
                    <a:srgbClr val="002060"/>
                  </a:solidFill>
                  <a:latin typeface="Tw Cen MT" panose="020B0602020104020603" pitchFamily="34" charset="0"/>
                </a:rPr>
                <a:t> </a:t>
              </a:r>
            </a:p>
            <a:p>
              <a:pPr marL="800100" lvl="1" indent="-342900" algn="just">
                <a:buFont typeface="Tw Cen MT" panose="020B0602020104020603" pitchFamily="34" charset="0"/>
                <a:buChar char="–"/>
              </a:pPr>
              <a:r>
                <a:rPr lang="en-US" sz="2400" b="0" i="0" dirty="0">
                  <a:solidFill>
                    <a:srgbClr val="002060"/>
                  </a:solidFill>
                  <a:effectLst/>
                  <a:latin typeface="Tw Cen MT" panose="020B0602020104020603" pitchFamily="34" charset="0"/>
                </a:rPr>
                <a:t>Pillow</a:t>
              </a:r>
            </a:p>
            <a:p>
              <a:pPr marL="800100" lvl="1" indent="-342900" algn="just">
                <a:buFont typeface="Tw Cen MT" panose="020B0602020104020603" pitchFamily="34" charset="0"/>
                <a:buChar char="–"/>
              </a:pPr>
              <a:r>
                <a:rPr lang="en-US" sz="2400" b="0" i="0" dirty="0">
                  <a:solidFill>
                    <a:srgbClr val="002060"/>
                  </a:solidFill>
                  <a:effectLst/>
                  <a:latin typeface="Tw Cen MT" panose="020B0602020104020603" pitchFamily="34" charset="0"/>
                </a:rPr>
                <a:t>Py</a:t>
              </a:r>
              <a:r>
                <a:rPr lang="en-US" sz="2400" dirty="0">
                  <a:solidFill>
                    <a:srgbClr val="002060"/>
                  </a:solidFill>
                  <a:latin typeface="Tw Cen MT" panose="020B0602020104020603" pitchFamily="34" charset="0"/>
                </a:rPr>
                <a:t>Side2</a:t>
              </a:r>
            </a:p>
            <a:p>
              <a:pPr marL="342900" indent="-342900" algn="just">
                <a:buFont typeface="Arial" panose="020B0604020202020204" pitchFamily="34" charset="0"/>
                <a:buChar char="•"/>
              </a:pPr>
              <a:r>
                <a:rPr lang="en-US" sz="2800" dirty="0" err="1">
                  <a:solidFill>
                    <a:srgbClr val="002060"/>
                  </a:solidFill>
                  <a:latin typeface="Tw Cen MT" panose="020B0602020104020603" pitchFamily="34" charset="0"/>
                </a:rPr>
                <a:t>ResNet</a:t>
              </a:r>
              <a:endParaRPr lang="en-US" sz="2800" dirty="0">
                <a:solidFill>
                  <a:srgbClr val="002060"/>
                </a:solidFill>
                <a:latin typeface="Tw Cen MT" panose="020B0602020104020603" pitchFamily="34" charset="0"/>
              </a:endParaRPr>
            </a:p>
            <a:p>
              <a:pPr marL="342900" indent="-342900" algn="just">
                <a:buFont typeface="Arial" panose="020B0604020202020204" pitchFamily="34" charset="0"/>
                <a:buChar char="•"/>
              </a:pPr>
              <a:r>
                <a:rPr lang="en-US" sz="2800" dirty="0">
                  <a:solidFill>
                    <a:srgbClr val="002060"/>
                  </a:solidFill>
                  <a:latin typeface="Tw Cen MT" panose="020B0602020104020603" pitchFamily="34" charset="0"/>
                </a:rPr>
                <a:t>U2Net</a:t>
              </a:r>
            </a:p>
            <a:p>
              <a:pPr marL="342900" indent="-342900" algn="just">
                <a:buFont typeface="Arial" panose="020B0604020202020204" pitchFamily="34" charset="0"/>
                <a:buChar char="•"/>
              </a:pPr>
              <a:r>
                <a:rPr lang="en-US" sz="2800" dirty="0">
                  <a:solidFill>
                    <a:srgbClr val="002060"/>
                  </a:solidFill>
                  <a:latin typeface="Tw Cen MT" panose="020B0602020104020603" pitchFamily="34" charset="0"/>
                </a:rPr>
                <a:t>SPADE</a:t>
              </a:r>
            </a:p>
            <a:p>
              <a:pPr marL="342900" indent="-342900" algn="just">
                <a:buFont typeface="Arial" panose="020B0604020202020204" pitchFamily="34" charset="0"/>
                <a:buChar char="•"/>
              </a:pPr>
              <a:r>
                <a:rPr lang="en-US" sz="2800" dirty="0">
                  <a:solidFill>
                    <a:srgbClr val="002060"/>
                  </a:solidFill>
                  <a:latin typeface="Tw Cen MT" panose="020B0602020104020603" pitchFamily="34" charset="0"/>
                </a:rPr>
                <a:t>GANS</a:t>
              </a:r>
            </a:p>
          </p:txBody>
        </p:sp>
        <p:pic>
          <p:nvPicPr>
            <p:cNvPr id="1096" name="Picture 8">
              <a:extLst>
                <a:ext uri="{FF2B5EF4-FFF2-40B4-BE49-F238E27FC236}">
                  <a16:creationId xmlns:a16="http://schemas.microsoft.com/office/drawing/2014/main" id="{210D45FA-47AB-EE5F-E31F-EEB9EB247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9341" y="13383210"/>
              <a:ext cx="1069822" cy="1318055"/>
            </a:xfrm>
            <a:prstGeom prst="rect">
              <a:avLst/>
            </a:prstGeom>
            <a:noFill/>
            <a:ln w="127000">
              <a:solidFill>
                <a:schemeClr val="bg1"/>
              </a:solidFill>
            </a:ln>
            <a:extLst>
              <a:ext uri="{909E8E84-426E-40DD-AFC4-6F175D3DCCD1}">
                <a14:hiddenFill xmlns:a14="http://schemas.microsoft.com/office/drawing/2010/main">
                  <a:solidFill>
                    <a:srgbClr val="FFFFFF"/>
                  </a:solidFill>
                </a14:hiddenFill>
              </a:ext>
            </a:extLst>
          </p:spPr>
        </p:pic>
        <p:pic>
          <p:nvPicPr>
            <p:cNvPr id="1097" name="Picture 1096" descr="A green rectangle with black letters&#10;&#10;Description automatically generated with medium confidence">
              <a:extLst>
                <a:ext uri="{FF2B5EF4-FFF2-40B4-BE49-F238E27FC236}">
                  <a16:creationId xmlns:a16="http://schemas.microsoft.com/office/drawing/2014/main" id="{23B17F32-329E-84CB-FE18-3BF19F00C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8442" y="14842417"/>
              <a:ext cx="1813741" cy="1813741"/>
            </a:xfrm>
            <a:prstGeom prst="rect">
              <a:avLst/>
            </a:prstGeom>
            <a:ln w="127000">
              <a:solidFill>
                <a:schemeClr val="bg1"/>
              </a:solidFill>
            </a:ln>
          </p:spPr>
        </p:pic>
        <p:pic>
          <p:nvPicPr>
            <p:cNvPr id="1098" name="Picture 2" descr="Python Logo, symbol, meaning, history, PNG, brand">
              <a:extLst>
                <a:ext uri="{FF2B5EF4-FFF2-40B4-BE49-F238E27FC236}">
                  <a16:creationId xmlns:a16="http://schemas.microsoft.com/office/drawing/2014/main" id="{EF3A8E91-458D-8B87-DD0F-3402C2913C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093" r="20930"/>
            <a:stretch/>
          </p:blipFill>
          <p:spPr bwMode="auto">
            <a:xfrm>
              <a:off x="12219309" y="13383210"/>
              <a:ext cx="1346301" cy="1329161"/>
            </a:xfrm>
            <a:prstGeom prst="rect">
              <a:avLst/>
            </a:prstGeom>
            <a:noFill/>
            <a:ln w="127000">
              <a:solidFill>
                <a:schemeClr val="bg1"/>
              </a:solidFill>
            </a:ln>
            <a:extLst>
              <a:ext uri="{909E8E84-426E-40DD-AFC4-6F175D3DCCD1}">
                <a14:hiddenFill xmlns:a14="http://schemas.microsoft.com/office/drawing/2010/main">
                  <a:solidFill>
                    <a:srgbClr val="FFFFFF"/>
                  </a:solidFill>
                </a14:hiddenFill>
              </a:ext>
            </a:extLst>
          </p:spPr>
        </p:pic>
        <p:pic>
          <p:nvPicPr>
            <p:cNvPr id="1099" name="Picture 4" descr="Pytorch, logo Icon in Vector Logo">
              <a:extLst>
                <a:ext uri="{FF2B5EF4-FFF2-40B4-BE49-F238E27FC236}">
                  <a16:creationId xmlns:a16="http://schemas.microsoft.com/office/drawing/2014/main" id="{07D70084-43CA-8210-7181-660DA85C72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05310" y="15248132"/>
              <a:ext cx="2070308" cy="1035155"/>
            </a:xfrm>
            <a:prstGeom prst="rect">
              <a:avLst/>
            </a:prstGeom>
            <a:noFill/>
            <a:ln w="127000">
              <a:solidFill>
                <a:schemeClr val="bg1"/>
              </a:solidFill>
            </a:ln>
            <a:extLst>
              <a:ext uri="{909E8E84-426E-40DD-AFC4-6F175D3DCCD1}">
                <a14:hiddenFill xmlns:a14="http://schemas.microsoft.com/office/drawing/2010/main">
                  <a:solidFill>
                    <a:srgbClr val="FFFFFF"/>
                  </a:solidFill>
                </a14:hiddenFill>
              </a:ext>
            </a:extLst>
          </p:spPr>
        </p:pic>
      </p:grpSp>
      <p:pic>
        <p:nvPicPr>
          <p:cNvPr id="1114" name="Graphic 1113">
            <a:extLst>
              <a:ext uri="{FF2B5EF4-FFF2-40B4-BE49-F238E27FC236}">
                <a16:creationId xmlns:a16="http://schemas.microsoft.com/office/drawing/2014/main" id="{490A5DEC-2A88-B48F-CFA6-05D09F59CB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45378" y="20462861"/>
            <a:ext cx="6806490" cy="3967056"/>
          </a:xfrm>
          <a:prstGeom prst="rect">
            <a:avLst/>
          </a:prstGeom>
        </p:spPr>
      </p:pic>
      <p:sp>
        <p:nvSpPr>
          <p:cNvPr id="1115" name="Methods Textbox">
            <a:extLst>
              <a:ext uri="{FF2B5EF4-FFF2-40B4-BE49-F238E27FC236}">
                <a16:creationId xmlns:a16="http://schemas.microsoft.com/office/drawing/2014/main" id="{C9F60A5E-981C-3CD6-18A5-F5CBE8163272}"/>
              </a:ext>
            </a:extLst>
          </p:cNvPr>
          <p:cNvSpPr txBox="1"/>
          <p:nvPr/>
        </p:nvSpPr>
        <p:spPr>
          <a:xfrm>
            <a:off x="7455523" y="17618833"/>
            <a:ext cx="5583045" cy="481735"/>
          </a:xfrm>
          <a:prstGeom prst="rect">
            <a:avLst/>
          </a:prstGeom>
          <a:noFill/>
          <a:effectLst/>
        </p:spPr>
        <p:txBody>
          <a:bodyPr wrap="square">
            <a:spAutoFit/>
          </a:bodyPr>
          <a:lstStyle/>
          <a:p>
            <a:pPr>
              <a:lnSpc>
                <a:spcPts val="2625"/>
              </a:lnSpc>
              <a:spcAft>
                <a:spcPts val="685"/>
              </a:spcAft>
            </a:pPr>
            <a:r>
              <a:rPr lang="en-US" sz="4400" dirty="0" err="1">
                <a:solidFill>
                  <a:srgbClr val="009BD2"/>
                </a:solidFill>
                <a:latin typeface="Bauhaus 93" panose="04030905020B02020C02" pitchFamily="82" charset="0"/>
              </a:rPr>
              <a:t>StyleAIst</a:t>
            </a:r>
            <a:r>
              <a:rPr lang="en-US" sz="4400" dirty="0">
                <a:solidFill>
                  <a:srgbClr val="009BD2"/>
                </a:solidFill>
                <a:latin typeface="Bauhaus 93" panose="04030905020B02020C02" pitchFamily="82" charset="0"/>
              </a:rPr>
              <a:t> in Action!</a:t>
            </a:r>
          </a:p>
        </p:txBody>
      </p:sp>
      <p:sp>
        <p:nvSpPr>
          <p:cNvPr id="9" name="Methods Textbox">
            <a:extLst>
              <a:ext uri="{FF2B5EF4-FFF2-40B4-BE49-F238E27FC236}">
                <a16:creationId xmlns:a16="http://schemas.microsoft.com/office/drawing/2014/main" id="{8F9CC2AE-CE67-0438-F541-873475C8A583}"/>
              </a:ext>
            </a:extLst>
          </p:cNvPr>
          <p:cNvSpPr txBox="1"/>
          <p:nvPr/>
        </p:nvSpPr>
        <p:spPr>
          <a:xfrm>
            <a:off x="7333453" y="18144353"/>
            <a:ext cx="6274477" cy="7448193"/>
          </a:xfrm>
          <a:prstGeom prst="rect">
            <a:avLst/>
          </a:prstGeom>
          <a:noFill/>
          <a:ln w="127000">
            <a:solidFill>
              <a:schemeClr val="bg1"/>
            </a:solidFill>
          </a:ln>
          <a:effectLst/>
        </p:spPr>
        <p:txBody>
          <a:bodyPr wrap="square">
            <a:spAutoFit/>
          </a:bodyPr>
          <a:lstStyle/>
          <a:p>
            <a:pPr algn="ctr"/>
            <a:r>
              <a:rPr lang="en-US" sz="3200" b="1" i="0" dirty="0">
                <a:solidFill>
                  <a:srgbClr val="4472C4"/>
                </a:solidFill>
                <a:effectLst/>
                <a:latin typeface="Tw Cen MT" panose="020B0602020104020603" pitchFamily="34" charset="0"/>
              </a:rPr>
              <a:t>Segmentation &amp; Classification</a:t>
            </a:r>
          </a:p>
          <a:p>
            <a:pPr algn="ctr"/>
            <a:endParaRPr lang="en-US" sz="3200" b="1" i="0" dirty="0">
              <a:solidFill>
                <a:schemeClr val="accent1"/>
              </a:solidFill>
              <a:effectLst/>
              <a:latin typeface="Tw Cen MT" panose="020B0602020104020603" pitchFamily="34" charset="0"/>
            </a:endParaRPr>
          </a:p>
          <a:p>
            <a:pPr algn="ctr"/>
            <a:endParaRPr lang="en-US" sz="3200" b="1" i="0" dirty="0">
              <a:solidFill>
                <a:schemeClr val="accent1"/>
              </a:solidFill>
              <a:effectLst/>
              <a:latin typeface="Tw Cen MT" panose="020B0602020104020603" pitchFamily="34" charset="0"/>
            </a:endParaRPr>
          </a:p>
          <a:p>
            <a:pPr algn="ctr"/>
            <a:endParaRPr lang="en-US" sz="3200" b="1" dirty="0">
              <a:solidFill>
                <a:schemeClr val="accent1"/>
              </a:solidFill>
              <a:latin typeface="Tw Cen MT" panose="020B0602020104020603" pitchFamily="34" charset="0"/>
            </a:endParaRPr>
          </a:p>
          <a:p>
            <a:pPr algn="ctr"/>
            <a:endParaRPr lang="en-US" sz="3200" b="1" i="0" dirty="0">
              <a:solidFill>
                <a:schemeClr val="accent1"/>
              </a:solidFill>
              <a:effectLst/>
              <a:latin typeface="Tw Cen MT" panose="020B0602020104020603" pitchFamily="34" charset="0"/>
            </a:endParaRPr>
          </a:p>
          <a:p>
            <a:pPr algn="ctr"/>
            <a:endParaRPr lang="en-US" sz="2600"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3200" b="1" dirty="0">
              <a:solidFill>
                <a:schemeClr val="accent1"/>
              </a:solidFill>
              <a:latin typeface="Tw Cen MT" panose="020B0602020104020603" pitchFamily="34" charset="0"/>
            </a:endParaRPr>
          </a:p>
        </p:txBody>
      </p:sp>
      <p:grpSp>
        <p:nvGrpSpPr>
          <p:cNvPr id="21" name="Group 20">
            <a:extLst>
              <a:ext uri="{FF2B5EF4-FFF2-40B4-BE49-F238E27FC236}">
                <a16:creationId xmlns:a16="http://schemas.microsoft.com/office/drawing/2014/main" id="{95DF39D6-EA9D-26ED-93FC-E0789D2D76AF}"/>
              </a:ext>
            </a:extLst>
          </p:cNvPr>
          <p:cNvGrpSpPr/>
          <p:nvPr/>
        </p:nvGrpSpPr>
        <p:grpSpPr>
          <a:xfrm>
            <a:off x="7520030" y="18781319"/>
            <a:ext cx="6045242" cy="8320102"/>
            <a:chOff x="7519614" y="20105465"/>
            <a:chExt cx="6045242" cy="8320102"/>
          </a:xfrm>
        </p:grpSpPr>
        <p:pic>
          <p:nvPicPr>
            <p:cNvPr id="11" name="Picture 10">
              <a:extLst>
                <a:ext uri="{FF2B5EF4-FFF2-40B4-BE49-F238E27FC236}">
                  <a16:creationId xmlns:a16="http://schemas.microsoft.com/office/drawing/2014/main" id="{D05742A6-A53B-0760-812A-E05094794555}"/>
                </a:ext>
              </a:extLst>
            </p:cNvPr>
            <p:cNvPicPr>
              <a:picLocks noChangeAspect="1"/>
            </p:cNvPicPr>
            <p:nvPr/>
          </p:nvPicPr>
          <p:blipFill rotWithShape="1">
            <a:blip r:embed="rId9">
              <a:extLst>
                <a:ext uri="{28A0092B-C50C-407E-A947-70E740481C1C}">
                  <a14:useLocalDpi xmlns:a14="http://schemas.microsoft.com/office/drawing/2010/main" val="0"/>
                </a:ext>
              </a:extLst>
            </a:blip>
            <a:srcRect t="1" r="2422" b="-443"/>
            <a:stretch/>
          </p:blipFill>
          <p:spPr bwMode="auto">
            <a:xfrm>
              <a:off x="7519614" y="22954889"/>
              <a:ext cx="6045242" cy="5470678"/>
            </a:xfrm>
            <a:prstGeom prst="rect">
              <a:avLst/>
            </a:prstGeom>
            <a:noFill/>
            <a:ln>
              <a:noFill/>
            </a:ln>
          </p:spPr>
        </p:pic>
        <p:grpSp>
          <p:nvGrpSpPr>
            <p:cNvPr id="19" name="Group 18">
              <a:extLst>
                <a:ext uri="{FF2B5EF4-FFF2-40B4-BE49-F238E27FC236}">
                  <a16:creationId xmlns:a16="http://schemas.microsoft.com/office/drawing/2014/main" id="{F9733ACF-80AD-C3A0-3477-5BD7C7295CF7}"/>
                </a:ext>
              </a:extLst>
            </p:cNvPr>
            <p:cNvGrpSpPr/>
            <p:nvPr/>
          </p:nvGrpSpPr>
          <p:grpSpPr>
            <a:xfrm>
              <a:off x="7535384" y="20105465"/>
              <a:ext cx="5958661" cy="2687298"/>
              <a:chOff x="7535384" y="20105465"/>
              <a:chExt cx="5958661" cy="2687298"/>
            </a:xfrm>
          </p:grpSpPr>
          <p:pic>
            <p:nvPicPr>
              <p:cNvPr id="10" name="Picture 9">
                <a:extLst>
                  <a:ext uri="{FF2B5EF4-FFF2-40B4-BE49-F238E27FC236}">
                    <a16:creationId xmlns:a16="http://schemas.microsoft.com/office/drawing/2014/main" id="{70AEE2E7-E104-F945-207F-39F4C984AEFC}"/>
                  </a:ext>
                </a:extLst>
              </p:cNvPr>
              <p:cNvPicPr>
                <a:picLocks noChangeAspect="1"/>
              </p:cNvPicPr>
              <p:nvPr/>
            </p:nvPicPr>
            <p:blipFill rotWithShape="1">
              <a:blip r:embed="rId10">
                <a:extLst>
                  <a:ext uri="{28A0092B-C50C-407E-A947-70E740481C1C}">
                    <a14:useLocalDpi xmlns:a14="http://schemas.microsoft.com/office/drawing/2010/main" val="0"/>
                  </a:ext>
                </a:extLst>
              </a:blip>
              <a:srcRect r="74755"/>
              <a:stretch/>
            </p:blipFill>
            <p:spPr bwMode="auto">
              <a:xfrm>
                <a:off x="7535384" y="20105465"/>
                <a:ext cx="1798039" cy="2687298"/>
              </a:xfrm>
              <a:prstGeom prst="rect">
                <a:avLst/>
              </a:prstGeom>
              <a:noFill/>
              <a:ln>
                <a:noFill/>
              </a:ln>
            </p:spPr>
          </p:pic>
          <p:pic>
            <p:nvPicPr>
              <p:cNvPr id="12" name="Picture 6">
                <a:extLst>
                  <a:ext uri="{FF2B5EF4-FFF2-40B4-BE49-F238E27FC236}">
                    <a16:creationId xmlns:a16="http://schemas.microsoft.com/office/drawing/2014/main" id="{24B00E00-08DF-AFD1-9814-F22020D89EF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911" r="12055"/>
              <a:stretch/>
            </p:blipFill>
            <p:spPr bwMode="auto">
              <a:xfrm>
                <a:off x="11641918" y="20200864"/>
                <a:ext cx="1852127" cy="230044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D86A720-89EC-F3E3-5EA7-A601AAA79E1F}"/>
                  </a:ext>
                </a:extLst>
              </p:cNvPr>
              <p:cNvPicPr>
                <a:picLocks noChangeAspect="1"/>
              </p:cNvPicPr>
              <p:nvPr/>
            </p:nvPicPr>
            <p:blipFill>
              <a:blip r:embed="rId12"/>
              <a:stretch>
                <a:fillRect/>
              </a:stretch>
            </p:blipFill>
            <p:spPr>
              <a:xfrm>
                <a:off x="9662846" y="21237574"/>
                <a:ext cx="1857634" cy="523948"/>
              </a:xfrm>
              <a:prstGeom prst="rect">
                <a:avLst/>
              </a:prstGeom>
            </p:spPr>
          </p:pic>
        </p:grpSp>
      </p:grpSp>
      <p:grpSp>
        <p:nvGrpSpPr>
          <p:cNvPr id="29" name="Group 28">
            <a:extLst>
              <a:ext uri="{FF2B5EF4-FFF2-40B4-BE49-F238E27FC236}">
                <a16:creationId xmlns:a16="http://schemas.microsoft.com/office/drawing/2014/main" id="{9E3C6322-3CB3-7642-D2C8-AA7D119DED24}"/>
              </a:ext>
            </a:extLst>
          </p:cNvPr>
          <p:cNvGrpSpPr/>
          <p:nvPr/>
        </p:nvGrpSpPr>
        <p:grpSpPr>
          <a:xfrm>
            <a:off x="11776740" y="20947707"/>
            <a:ext cx="2006862" cy="802871"/>
            <a:chOff x="11805310" y="22270475"/>
            <a:chExt cx="2006862" cy="802871"/>
          </a:xfrm>
        </p:grpSpPr>
        <p:sp>
          <p:nvSpPr>
            <p:cNvPr id="25" name="TextBox 24">
              <a:extLst>
                <a:ext uri="{FF2B5EF4-FFF2-40B4-BE49-F238E27FC236}">
                  <a16:creationId xmlns:a16="http://schemas.microsoft.com/office/drawing/2014/main" id="{1FBE38FE-D231-1D1D-2629-A7A12139C100}"/>
                </a:ext>
              </a:extLst>
            </p:cNvPr>
            <p:cNvSpPr txBox="1"/>
            <p:nvPr/>
          </p:nvSpPr>
          <p:spPr>
            <a:xfrm>
              <a:off x="11805310" y="22270475"/>
              <a:ext cx="1091394"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Shirt</a:t>
              </a:r>
            </a:p>
          </p:txBody>
        </p:sp>
        <p:sp>
          <p:nvSpPr>
            <p:cNvPr id="26" name="TextBox 25">
              <a:extLst>
                <a:ext uri="{FF2B5EF4-FFF2-40B4-BE49-F238E27FC236}">
                  <a16:creationId xmlns:a16="http://schemas.microsoft.com/office/drawing/2014/main" id="{27A99207-7EA7-D23A-5C6A-1BB1F27E0EC4}"/>
                </a:ext>
              </a:extLst>
            </p:cNvPr>
            <p:cNvSpPr txBox="1"/>
            <p:nvPr/>
          </p:nvSpPr>
          <p:spPr>
            <a:xfrm>
              <a:off x="12720778" y="22270475"/>
              <a:ext cx="1091394"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Men</a:t>
              </a:r>
            </a:p>
          </p:txBody>
        </p:sp>
        <p:sp>
          <p:nvSpPr>
            <p:cNvPr id="27" name="TextBox 26">
              <a:extLst>
                <a:ext uri="{FF2B5EF4-FFF2-40B4-BE49-F238E27FC236}">
                  <a16:creationId xmlns:a16="http://schemas.microsoft.com/office/drawing/2014/main" id="{64F8EE44-2C70-1D28-4B9A-FF60079D75B4}"/>
                </a:ext>
              </a:extLst>
            </p:cNvPr>
            <p:cNvSpPr txBox="1"/>
            <p:nvPr/>
          </p:nvSpPr>
          <p:spPr>
            <a:xfrm>
              <a:off x="11810272" y="22642459"/>
              <a:ext cx="1091394"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Blue</a:t>
              </a:r>
            </a:p>
          </p:txBody>
        </p:sp>
        <p:sp>
          <p:nvSpPr>
            <p:cNvPr id="28" name="TextBox 27">
              <a:extLst>
                <a:ext uri="{FF2B5EF4-FFF2-40B4-BE49-F238E27FC236}">
                  <a16:creationId xmlns:a16="http://schemas.microsoft.com/office/drawing/2014/main" id="{EF292C21-8261-A2A6-491F-557819D80E94}"/>
                </a:ext>
              </a:extLst>
            </p:cNvPr>
            <p:cNvSpPr txBox="1"/>
            <p:nvPr/>
          </p:nvSpPr>
          <p:spPr>
            <a:xfrm>
              <a:off x="12700612" y="22627070"/>
              <a:ext cx="1023110"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Casual </a:t>
              </a:r>
              <a:endParaRPr lang="en-US" dirty="0">
                <a:solidFill>
                  <a:schemeClr val="accent6"/>
                </a:solidFill>
                <a:latin typeface="Tw Cen MT" panose="020B0602020104020603" pitchFamily="34" charset="0"/>
              </a:endParaRPr>
            </a:p>
          </p:txBody>
        </p:sp>
      </p:grpSp>
      <p:grpSp>
        <p:nvGrpSpPr>
          <p:cNvPr id="30" name="Group 29">
            <a:extLst>
              <a:ext uri="{FF2B5EF4-FFF2-40B4-BE49-F238E27FC236}">
                <a16:creationId xmlns:a16="http://schemas.microsoft.com/office/drawing/2014/main" id="{CC045736-C0B2-1EBD-2F4E-45CEA5B1E987}"/>
              </a:ext>
            </a:extLst>
          </p:cNvPr>
          <p:cNvGrpSpPr/>
          <p:nvPr/>
        </p:nvGrpSpPr>
        <p:grpSpPr>
          <a:xfrm>
            <a:off x="11772838" y="24100352"/>
            <a:ext cx="1966140" cy="810955"/>
            <a:chOff x="11805310" y="22262391"/>
            <a:chExt cx="1966140" cy="810955"/>
          </a:xfrm>
        </p:grpSpPr>
        <p:sp>
          <p:nvSpPr>
            <p:cNvPr id="32" name="TextBox 31">
              <a:extLst>
                <a:ext uri="{FF2B5EF4-FFF2-40B4-BE49-F238E27FC236}">
                  <a16:creationId xmlns:a16="http://schemas.microsoft.com/office/drawing/2014/main" id="{37E04F58-45E0-84CA-DC75-AB5268E04769}"/>
                </a:ext>
              </a:extLst>
            </p:cNvPr>
            <p:cNvSpPr txBox="1"/>
            <p:nvPr/>
          </p:nvSpPr>
          <p:spPr>
            <a:xfrm>
              <a:off x="11805310" y="22270475"/>
              <a:ext cx="1091394"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Dress</a:t>
              </a:r>
            </a:p>
          </p:txBody>
        </p:sp>
        <p:sp>
          <p:nvSpPr>
            <p:cNvPr id="33" name="TextBox 32">
              <a:extLst>
                <a:ext uri="{FF2B5EF4-FFF2-40B4-BE49-F238E27FC236}">
                  <a16:creationId xmlns:a16="http://schemas.microsoft.com/office/drawing/2014/main" id="{7265C114-00A4-8D4E-FD90-DE797FD6BB30}"/>
                </a:ext>
              </a:extLst>
            </p:cNvPr>
            <p:cNvSpPr txBox="1"/>
            <p:nvPr/>
          </p:nvSpPr>
          <p:spPr>
            <a:xfrm>
              <a:off x="12680056" y="22262391"/>
              <a:ext cx="1091394"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Women</a:t>
              </a:r>
            </a:p>
          </p:txBody>
        </p:sp>
        <p:sp>
          <p:nvSpPr>
            <p:cNvPr id="35" name="TextBox 34">
              <a:extLst>
                <a:ext uri="{FF2B5EF4-FFF2-40B4-BE49-F238E27FC236}">
                  <a16:creationId xmlns:a16="http://schemas.microsoft.com/office/drawing/2014/main" id="{EDDD63B5-DD1B-3E21-266E-FA7B0538A737}"/>
                </a:ext>
              </a:extLst>
            </p:cNvPr>
            <p:cNvSpPr txBox="1"/>
            <p:nvPr/>
          </p:nvSpPr>
          <p:spPr>
            <a:xfrm>
              <a:off x="11810272" y="22642459"/>
              <a:ext cx="1091394"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Blue</a:t>
              </a:r>
            </a:p>
          </p:txBody>
        </p:sp>
        <p:sp>
          <p:nvSpPr>
            <p:cNvPr id="36" name="TextBox 35">
              <a:extLst>
                <a:ext uri="{FF2B5EF4-FFF2-40B4-BE49-F238E27FC236}">
                  <a16:creationId xmlns:a16="http://schemas.microsoft.com/office/drawing/2014/main" id="{63775EC1-EC64-6D79-1B1E-0334E28BCD23}"/>
                </a:ext>
              </a:extLst>
            </p:cNvPr>
            <p:cNvSpPr txBox="1"/>
            <p:nvPr/>
          </p:nvSpPr>
          <p:spPr>
            <a:xfrm>
              <a:off x="12700612" y="22627070"/>
              <a:ext cx="1023110"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Casual </a:t>
              </a:r>
              <a:endParaRPr lang="en-US" dirty="0">
                <a:solidFill>
                  <a:schemeClr val="accent6"/>
                </a:solidFill>
                <a:latin typeface="Tw Cen MT" panose="020B0602020104020603" pitchFamily="34" charset="0"/>
              </a:endParaRPr>
            </a:p>
          </p:txBody>
        </p:sp>
      </p:grpSp>
      <p:grpSp>
        <p:nvGrpSpPr>
          <p:cNvPr id="52" name="Group 51">
            <a:extLst>
              <a:ext uri="{FF2B5EF4-FFF2-40B4-BE49-F238E27FC236}">
                <a16:creationId xmlns:a16="http://schemas.microsoft.com/office/drawing/2014/main" id="{FF7052A6-7C73-FB6F-81B7-B361FA67C698}"/>
              </a:ext>
            </a:extLst>
          </p:cNvPr>
          <p:cNvGrpSpPr/>
          <p:nvPr/>
        </p:nvGrpSpPr>
        <p:grpSpPr>
          <a:xfrm>
            <a:off x="14454208" y="2874447"/>
            <a:ext cx="6734823" cy="5847755"/>
            <a:chOff x="14454208" y="2874447"/>
            <a:chExt cx="6734823" cy="5847755"/>
          </a:xfrm>
          <a:solidFill>
            <a:schemeClr val="bg1"/>
          </a:solidFill>
        </p:grpSpPr>
        <p:sp>
          <p:nvSpPr>
            <p:cNvPr id="22" name="Methods Textbox">
              <a:extLst>
                <a:ext uri="{FF2B5EF4-FFF2-40B4-BE49-F238E27FC236}">
                  <a16:creationId xmlns:a16="http://schemas.microsoft.com/office/drawing/2014/main" id="{1D7EA222-2E0C-C1DF-0D1D-0B4DF6F4BE94}"/>
                </a:ext>
              </a:extLst>
            </p:cNvPr>
            <p:cNvSpPr txBox="1"/>
            <p:nvPr/>
          </p:nvSpPr>
          <p:spPr>
            <a:xfrm>
              <a:off x="14454208" y="2874447"/>
              <a:ext cx="6274477" cy="5847755"/>
            </a:xfrm>
            <a:prstGeom prst="rect">
              <a:avLst/>
            </a:prstGeom>
            <a:grpFill/>
            <a:ln w="127000">
              <a:solidFill>
                <a:schemeClr val="bg1"/>
              </a:solidFill>
            </a:ln>
            <a:effectLst/>
          </p:spPr>
          <p:txBody>
            <a:bodyPr wrap="square">
              <a:spAutoFit/>
            </a:bodyPr>
            <a:lstStyle/>
            <a:p>
              <a:pPr algn="ctr"/>
              <a:r>
                <a:rPr lang="en-US" sz="3200" b="1" dirty="0">
                  <a:solidFill>
                    <a:schemeClr val="accent1"/>
                  </a:solidFill>
                  <a:latin typeface="Tw Cen MT" panose="020B0602020104020603" pitchFamily="34" charset="0"/>
                </a:rPr>
                <a:t>Outfit Scor</a:t>
              </a:r>
              <a:r>
                <a:rPr lang="en-US" sz="3200" b="1" dirty="0">
                  <a:solidFill>
                    <a:srgbClr val="4472C4"/>
                  </a:solidFill>
                  <a:latin typeface="Tw Cen MT" panose="020B0602020104020603" pitchFamily="34" charset="0"/>
                </a:rPr>
                <a:t>i</a:t>
              </a:r>
              <a:r>
                <a:rPr lang="en-US" sz="3200" b="1" dirty="0">
                  <a:solidFill>
                    <a:schemeClr val="accent1"/>
                  </a:solidFill>
                  <a:latin typeface="Tw Cen MT" panose="020B0602020104020603" pitchFamily="34" charset="0"/>
                </a:rPr>
                <a:t>ng &amp; </a:t>
              </a:r>
              <a:r>
                <a:rPr lang="en-US" sz="3200" b="1" dirty="0">
                  <a:solidFill>
                    <a:srgbClr val="4472C4"/>
                  </a:solidFill>
                  <a:latin typeface="Tw Cen MT" panose="020B0602020104020603" pitchFamily="34" charset="0"/>
                </a:rPr>
                <a:t>Recommendation</a:t>
              </a:r>
              <a:endParaRPr lang="en-US" sz="3200" b="1" i="0" dirty="0">
                <a:solidFill>
                  <a:srgbClr val="4472C4"/>
                </a:solidFill>
                <a:effectLst/>
                <a:latin typeface="Tw Cen MT" panose="020B0602020104020603" pitchFamily="34" charset="0"/>
              </a:endParaRPr>
            </a:p>
            <a:p>
              <a:pPr algn="ctr"/>
              <a:endParaRPr lang="en-US" sz="3200" b="1" i="0" dirty="0">
                <a:solidFill>
                  <a:schemeClr val="accent1"/>
                </a:solidFill>
                <a:effectLst/>
                <a:latin typeface="Tw Cen MT" panose="020B0602020104020603" pitchFamily="34" charset="0"/>
              </a:endParaRPr>
            </a:p>
            <a:p>
              <a:pPr algn="ctr"/>
              <a:endParaRPr lang="en-US" sz="3200" b="1" i="0" dirty="0">
                <a:solidFill>
                  <a:schemeClr val="accent1"/>
                </a:solidFill>
                <a:effectLst/>
                <a:latin typeface="Tw Cen MT" panose="020B0602020104020603" pitchFamily="34" charset="0"/>
              </a:endParaRPr>
            </a:p>
            <a:p>
              <a:pPr algn="ctr"/>
              <a:endParaRPr lang="en-US" sz="3200" b="1" dirty="0">
                <a:solidFill>
                  <a:schemeClr val="accent1"/>
                </a:solidFill>
                <a:latin typeface="Tw Cen MT" panose="020B0602020104020603" pitchFamily="34" charset="0"/>
              </a:endParaRPr>
            </a:p>
            <a:p>
              <a:pPr algn="ctr"/>
              <a:endParaRPr lang="en-US" sz="3200" b="1" i="0" dirty="0">
                <a:solidFill>
                  <a:schemeClr val="accent1"/>
                </a:solidFill>
                <a:effectLst/>
                <a:latin typeface="Tw Cen MT" panose="020B0602020104020603" pitchFamily="34" charset="0"/>
              </a:endParaRPr>
            </a:p>
            <a:p>
              <a:pPr algn="ctr"/>
              <a:endParaRPr lang="en-US" sz="2600"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3200" b="1" dirty="0">
                <a:solidFill>
                  <a:schemeClr val="accent1"/>
                </a:solidFill>
                <a:latin typeface="Tw Cen MT" panose="020B0602020104020603" pitchFamily="34" charset="0"/>
              </a:endParaRPr>
            </a:p>
          </p:txBody>
        </p:sp>
        <p:grpSp>
          <p:nvGrpSpPr>
            <p:cNvPr id="42" name="Group 41">
              <a:extLst>
                <a:ext uri="{FF2B5EF4-FFF2-40B4-BE49-F238E27FC236}">
                  <a16:creationId xmlns:a16="http://schemas.microsoft.com/office/drawing/2014/main" id="{E7FD7730-878D-AFA6-22CB-4E6E37AF06C7}"/>
                </a:ext>
              </a:extLst>
            </p:cNvPr>
            <p:cNvGrpSpPr/>
            <p:nvPr/>
          </p:nvGrpSpPr>
          <p:grpSpPr>
            <a:xfrm>
              <a:off x="14454208" y="3633787"/>
              <a:ext cx="6734823" cy="4329073"/>
              <a:chOff x="14599903" y="4967327"/>
              <a:chExt cx="6734823" cy="4329073"/>
            </a:xfrm>
            <a:grpFill/>
          </p:grpSpPr>
          <p:pic>
            <p:nvPicPr>
              <p:cNvPr id="38" name="Picture 37">
                <a:extLst>
                  <a:ext uri="{FF2B5EF4-FFF2-40B4-BE49-F238E27FC236}">
                    <a16:creationId xmlns:a16="http://schemas.microsoft.com/office/drawing/2014/main" id="{DFB39EF0-6802-30D8-9E2F-EACE684BB690}"/>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4599903" y="4967327"/>
                <a:ext cx="5453045" cy="4329073"/>
              </a:xfrm>
              <a:prstGeom prst="rect">
                <a:avLst/>
              </a:prstGeom>
              <a:grpFill/>
              <a:ln w="127000">
                <a:solidFill>
                  <a:schemeClr val="bg1"/>
                </a:solidFill>
              </a:ln>
            </p:spPr>
          </p:pic>
          <p:sp>
            <p:nvSpPr>
              <p:cNvPr id="39" name="TextBox 38">
                <a:extLst>
                  <a:ext uri="{FF2B5EF4-FFF2-40B4-BE49-F238E27FC236}">
                    <a16:creationId xmlns:a16="http://schemas.microsoft.com/office/drawing/2014/main" id="{6041158A-DB09-CD84-F5A4-F5F5B9899289}"/>
                  </a:ext>
                </a:extLst>
              </p:cNvPr>
              <p:cNvSpPr txBox="1"/>
              <p:nvPr/>
            </p:nvSpPr>
            <p:spPr>
              <a:xfrm>
                <a:off x="20052947" y="5350474"/>
                <a:ext cx="1281779" cy="707886"/>
              </a:xfrm>
              <a:prstGeom prst="rect">
                <a:avLst/>
              </a:prstGeom>
              <a:grpFill/>
              <a:ln w="127000">
                <a:solidFill>
                  <a:schemeClr val="bg1"/>
                </a:solidFill>
              </a:ln>
            </p:spPr>
            <p:txBody>
              <a:bodyPr wrap="square" rtlCol="0">
                <a:spAutoFit/>
              </a:bodyPr>
              <a:lstStyle/>
              <a:p>
                <a:pPr algn="ctr"/>
                <a:r>
                  <a:rPr lang="en-US" sz="4000" dirty="0">
                    <a:solidFill>
                      <a:srgbClr val="FF0000"/>
                    </a:solidFill>
                    <a:latin typeface="Tw Cen MT" panose="020B0602020104020603" pitchFamily="34" charset="0"/>
                  </a:rPr>
                  <a:t>0.81</a:t>
                </a:r>
              </a:p>
            </p:txBody>
          </p:sp>
          <p:sp>
            <p:nvSpPr>
              <p:cNvPr id="40" name="TextBox 39">
                <a:extLst>
                  <a:ext uri="{FF2B5EF4-FFF2-40B4-BE49-F238E27FC236}">
                    <a16:creationId xmlns:a16="http://schemas.microsoft.com/office/drawing/2014/main" id="{170A930D-2E91-61F4-8960-4F2682641636}"/>
                  </a:ext>
                </a:extLst>
              </p:cNvPr>
              <p:cNvSpPr txBox="1"/>
              <p:nvPr/>
            </p:nvSpPr>
            <p:spPr>
              <a:xfrm>
                <a:off x="20052947" y="8246074"/>
                <a:ext cx="1281779" cy="707886"/>
              </a:xfrm>
              <a:prstGeom prst="rect">
                <a:avLst/>
              </a:prstGeom>
              <a:grpFill/>
              <a:ln w="127000">
                <a:solidFill>
                  <a:schemeClr val="bg1"/>
                </a:solidFill>
              </a:ln>
            </p:spPr>
            <p:txBody>
              <a:bodyPr wrap="square" rtlCol="0">
                <a:spAutoFit/>
              </a:bodyPr>
              <a:lstStyle/>
              <a:p>
                <a:pPr algn="ctr"/>
                <a:r>
                  <a:rPr lang="en-US" sz="4000" dirty="0">
                    <a:solidFill>
                      <a:schemeClr val="accent6"/>
                    </a:solidFill>
                    <a:latin typeface="Tw Cen MT" panose="020B0602020104020603" pitchFamily="34" charset="0"/>
                  </a:rPr>
                  <a:t>0.95</a:t>
                </a:r>
              </a:p>
            </p:txBody>
          </p:sp>
        </p:grpSp>
      </p:grpSp>
      <p:sp>
        <p:nvSpPr>
          <p:cNvPr id="41" name="Methods Textbox">
            <a:extLst>
              <a:ext uri="{FF2B5EF4-FFF2-40B4-BE49-F238E27FC236}">
                <a16:creationId xmlns:a16="http://schemas.microsoft.com/office/drawing/2014/main" id="{5876ACBA-F4EA-2F20-86E2-3EAC3D3E70CC}"/>
              </a:ext>
            </a:extLst>
          </p:cNvPr>
          <p:cNvSpPr txBox="1"/>
          <p:nvPr/>
        </p:nvSpPr>
        <p:spPr>
          <a:xfrm>
            <a:off x="14345378" y="20145678"/>
            <a:ext cx="5583045" cy="904928"/>
          </a:xfrm>
          <a:prstGeom prst="rect">
            <a:avLst/>
          </a:prstGeom>
          <a:noFill/>
          <a:effectLst/>
        </p:spPr>
        <p:txBody>
          <a:bodyPr wrap="square">
            <a:spAutoFit/>
          </a:bodyPr>
          <a:lstStyle/>
          <a:p>
            <a:pPr marL="0" algn="l" rtl="0" eaLnBrk="1" latinLnBrk="0" hangingPunct="1">
              <a:lnSpc>
                <a:spcPts val="2625"/>
              </a:lnSpc>
              <a:spcBef>
                <a:spcPts val="0"/>
              </a:spcBef>
              <a:spcAft>
                <a:spcPts val="685"/>
              </a:spcAft>
            </a:pPr>
            <a:r>
              <a:rPr lang="en-US" sz="3200" b="1" kern="1200" dirty="0">
                <a:solidFill>
                  <a:srgbClr val="4472C4"/>
                </a:solidFill>
                <a:effectLst/>
                <a:latin typeface="Tw Cen MT" panose="020B0602020104020603" pitchFamily="34" charset="0"/>
              </a:rPr>
              <a:t>Virtual Try On Losses </a:t>
            </a:r>
            <a:endParaRPr lang="en-US" sz="6600" dirty="0">
              <a:effectLst/>
              <a:latin typeface="Tw Cen MT" panose="020B0602020104020603" pitchFamily="34" charset="0"/>
            </a:endParaRPr>
          </a:p>
          <a:p>
            <a:pPr>
              <a:lnSpc>
                <a:spcPts val="2625"/>
              </a:lnSpc>
              <a:spcAft>
                <a:spcPts val="685"/>
              </a:spcAft>
            </a:pPr>
            <a:endParaRPr lang="en-US" sz="4400" dirty="0">
              <a:solidFill>
                <a:srgbClr val="009BD2"/>
              </a:solidFill>
              <a:latin typeface="Bauhaus 93" panose="04030905020B02020C02" pitchFamily="82" charset="0"/>
            </a:endParaRPr>
          </a:p>
        </p:txBody>
      </p:sp>
      <p:grpSp>
        <p:nvGrpSpPr>
          <p:cNvPr id="53" name="Group 52">
            <a:extLst>
              <a:ext uri="{FF2B5EF4-FFF2-40B4-BE49-F238E27FC236}">
                <a16:creationId xmlns:a16="http://schemas.microsoft.com/office/drawing/2014/main" id="{190C19F0-B88D-DC9C-7343-DBD2DB58808F}"/>
              </a:ext>
            </a:extLst>
          </p:cNvPr>
          <p:cNvGrpSpPr/>
          <p:nvPr/>
        </p:nvGrpSpPr>
        <p:grpSpPr>
          <a:xfrm>
            <a:off x="13984160" y="8365640"/>
            <a:ext cx="7255001" cy="7176773"/>
            <a:chOff x="13984160" y="8365640"/>
            <a:chExt cx="7255001" cy="7176773"/>
          </a:xfrm>
        </p:grpSpPr>
        <p:sp>
          <p:nvSpPr>
            <p:cNvPr id="44" name="Methods Textbox">
              <a:extLst>
                <a:ext uri="{FF2B5EF4-FFF2-40B4-BE49-F238E27FC236}">
                  <a16:creationId xmlns:a16="http://schemas.microsoft.com/office/drawing/2014/main" id="{67DBA10F-9D65-0284-DCC0-1BFC054D6614}"/>
                </a:ext>
              </a:extLst>
            </p:cNvPr>
            <p:cNvSpPr txBox="1"/>
            <p:nvPr/>
          </p:nvSpPr>
          <p:spPr>
            <a:xfrm>
              <a:off x="14345378" y="8365640"/>
              <a:ext cx="6274477" cy="4154984"/>
            </a:xfrm>
            <a:prstGeom prst="rect">
              <a:avLst/>
            </a:prstGeom>
            <a:noFill/>
            <a:ln>
              <a:solidFill>
                <a:schemeClr val="bg1"/>
              </a:solidFill>
            </a:ln>
            <a:effectLst/>
          </p:spPr>
          <p:txBody>
            <a:bodyPr wrap="square">
              <a:spAutoFit/>
            </a:bodyPr>
            <a:lstStyle/>
            <a:p>
              <a:pPr algn="ctr"/>
              <a:r>
                <a:rPr lang="en-US" sz="3200" b="1" dirty="0">
                  <a:solidFill>
                    <a:schemeClr val="accent1"/>
                  </a:solidFill>
                  <a:latin typeface="Tw Cen MT" panose="020B0602020104020603" pitchFamily="34" charset="0"/>
                </a:rPr>
                <a:t>Virtual Try On</a:t>
              </a:r>
              <a:endParaRPr lang="en-US" sz="2600" spc="-150" dirty="0">
                <a:solidFill>
                  <a:srgbClr val="002060"/>
                </a:solidFill>
                <a:latin typeface="Tw Cen MT" panose="020B0602020104020603" pitchFamily="34" charset="0"/>
              </a:endParaRPr>
            </a:p>
            <a:p>
              <a:r>
                <a:rPr lang="en-US" sz="2600" spc="-150" dirty="0">
                  <a:solidFill>
                    <a:srgbClr val="002060"/>
                  </a:solidFill>
                  <a:latin typeface="Tw Cen MT" panose="020B0602020104020603" pitchFamily="34" charset="0"/>
                </a:rPr>
                <a:t> </a:t>
              </a:r>
              <a:endParaRPr lang="en-US" sz="3200" b="1" i="0" dirty="0">
                <a:solidFill>
                  <a:schemeClr val="accent1"/>
                </a:solidFill>
                <a:effectLst/>
                <a:latin typeface="Tw Cen MT" panose="020B0602020104020603" pitchFamily="34" charset="0"/>
              </a:endParaRPr>
            </a:p>
            <a:p>
              <a:pPr algn="ctr"/>
              <a:endParaRPr lang="en-US" sz="3200" b="1" i="0" dirty="0">
                <a:solidFill>
                  <a:schemeClr val="accent1"/>
                </a:solidFill>
                <a:effectLst/>
                <a:latin typeface="Tw Cen MT" panose="020B0602020104020603" pitchFamily="34" charset="0"/>
              </a:endParaRPr>
            </a:p>
            <a:p>
              <a:pPr algn="ctr"/>
              <a:endParaRPr lang="en-US" sz="3200" b="1" i="0" dirty="0">
                <a:solidFill>
                  <a:schemeClr val="accent1"/>
                </a:solidFill>
                <a:effectLst/>
                <a:latin typeface="Tw Cen MT" panose="020B0602020104020603" pitchFamily="34" charset="0"/>
              </a:endParaRPr>
            </a:p>
            <a:p>
              <a:pPr algn="ctr"/>
              <a:endParaRPr lang="en-US" sz="3200" b="1" dirty="0">
                <a:solidFill>
                  <a:schemeClr val="accent1"/>
                </a:solidFill>
                <a:latin typeface="Tw Cen MT" panose="020B0602020104020603" pitchFamily="34" charset="0"/>
              </a:endParaRPr>
            </a:p>
            <a:p>
              <a:pPr algn="ctr"/>
              <a:endParaRPr lang="en-US" sz="3200" b="1" i="0" dirty="0">
                <a:solidFill>
                  <a:schemeClr val="accent1"/>
                </a:solidFill>
                <a:effectLst/>
                <a:latin typeface="Tw Cen MT" panose="020B0602020104020603" pitchFamily="34" charset="0"/>
              </a:endParaRPr>
            </a:p>
            <a:p>
              <a:pPr algn="ctr"/>
              <a:endParaRPr lang="en-US" sz="2600"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a:p>
              <a:pPr algn="ctr"/>
              <a:endParaRPr lang="en-US" sz="2600" b="1" dirty="0">
                <a:solidFill>
                  <a:schemeClr val="accent1"/>
                </a:solidFill>
                <a:latin typeface="Tw Cen MT" panose="020B0602020104020603" pitchFamily="34" charset="0"/>
              </a:endParaRPr>
            </a:p>
          </p:txBody>
        </p:sp>
        <p:grpSp>
          <p:nvGrpSpPr>
            <p:cNvPr id="13" name="Group 12">
              <a:extLst>
                <a:ext uri="{FF2B5EF4-FFF2-40B4-BE49-F238E27FC236}">
                  <a16:creationId xmlns:a16="http://schemas.microsoft.com/office/drawing/2014/main" id="{62646238-A047-2014-DDD7-E902A14F56DE}"/>
                </a:ext>
              </a:extLst>
            </p:cNvPr>
            <p:cNvGrpSpPr/>
            <p:nvPr/>
          </p:nvGrpSpPr>
          <p:grpSpPr>
            <a:xfrm>
              <a:off x="13984160" y="8896371"/>
              <a:ext cx="7255001" cy="6646042"/>
              <a:chOff x="13978670" y="8916614"/>
              <a:chExt cx="7255001" cy="6646042"/>
            </a:xfrm>
          </p:grpSpPr>
          <p:pic>
            <p:nvPicPr>
              <p:cNvPr id="48" name="Picture 47" descr="A black long sleeved shirt&#10;&#10;Description automatically generated">
                <a:extLst>
                  <a:ext uri="{FF2B5EF4-FFF2-40B4-BE49-F238E27FC236}">
                    <a16:creationId xmlns:a16="http://schemas.microsoft.com/office/drawing/2014/main" id="{59729330-6FE4-8DBB-DFF2-93B190604D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978670" y="8916614"/>
                <a:ext cx="7255001" cy="3232196"/>
              </a:xfrm>
              <a:prstGeom prst="rect">
                <a:avLst/>
              </a:prstGeom>
              <a:ln>
                <a:solidFill>
                  <a:schemeClr val="bg1"/>
                </a:solidFill>
              </a:ln>
            </p:spPr>
          </p:pic>
          <p:pic>
            <p:nvPicPr>
              <p:cNvPr id="50" name="Picture 49" descr="A picture containing clothing, person, casual dress, fashion&#10;&#10;Description automatically generated">
                <a:extLst>
                  <a:ext uri="{FF2B5EF4-FFF2-40B4-BE49-F238E27FC236}">
                    <a16:creationId xmlns:a16="http://schemas.microsoft.com/office/drawing/2014/main" id="{D1C3D361-1F55-6E97-D846-44BD846BA24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978670" y="12390831"/>
                <a:ext cx="7134225" cy="3171825"/>
              </a:xfrm>
              <a:prstGeom prst="rect">
                <a:avLst/>
              </a:prstGeom>
              <a:ln>
                <a:solidFill>
                  <a:schemeClr val="bg1"/>
                </a:solidFill>
              </a:ln>
            </p:spPr>
          </p:pic>
        </p:grpSp>
      </p:grpSp>
      <p:grpSp>
        <p:nvGrpSpPr>
          <p:cNvPr id="14" name="Group 13">
            <a:extLst>
              <a:ext uri="{FF2B5EF4-FFF2-40B4-BE49-F238E27FC236}">
                <a16:creationId xmlns:a16="http://schemas.microsoft.com/office/drawing/2014/main" id="{63F93BC6-5D7A-E0F3-707E-D8877146ED46}"/>
              </a:ext>
            </a:extLst>
          </p:cNvPr>
          <p:cNvGrpSpPr/>
          <p:nvPr/>
        </p:nvGrpSpPr>
        <p:grpSpPr>
          <a:xfrm>
            <a:off x="11805310" y="26817926"/>
            <a:ext cx="1966140" cy="810955"/>
            <a:chOff x="11805310" y="22262391"/>
            <a:chExt cx="1966140" cy="810955"/>
          </a:xfrm>
        </p:grpSpPr>
        <p:sp>
          <p:nvSpPr>
            <p:cNvPr id="15" name="TextBox 14">
              <a:extLst>
                <a:ext uri="{FF2B5EF4-FFF2-40B4-BE49-F238E27FC236}">
                  <a16:creationId xmlns:a16="http://schemas.microsoft.com/office/drawing/2014/main" id="{B6F5EB79-A875-BED9-805A-4DC096657E24}"/>
                </a:ext>
              </a:extLst>
            </p:cNvPr>
            <p:cNvSpPr txBox="1"/>
            <p:nvPr/>
          </p:nvSpPr>
          <p:spPr>
            <a:xfrm>
              <a:off x="11805310" y="22270475"/>
              <a:ext cx="1091394"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Shirt</a:t>
              </a:r>
            </a:p>
          </p:txBody>
        </p:sp>
        <p:sp>
          <p:nvSpPr>
            <p:cNvPr id="17" name="TextBox 16">
              <a:extLst>
                <a:ext uri="{FF2B5EF4-FFF2-40B4-BE49-F238E27FC236}">
                  <a16:creationId xmlns:a16="http://schemas.microsoft.com/office/drawing/2014/main" id="{F8D6D320-B363-3262-089A-934688F3AC62}"/>
                </a:ext>
              </a:extLst>
            </p:cNvPr>
            <p:cNvSpPr txBox="1"/>
            <p:nvPr/>
          </p:nvSpPr>
          <p:spPr>
            <a:xfrm>
              <a:off x="12680056" y="22262391"/>
              <a:ext cx="1091394"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Men</a:t>
              </a:r>
            </a:p>
          </p:txBody>
        </p:sp>
        <p:sp>
          <p:nvSpPr>
            <p:cNvPr id="23" name="TextBox 22">
              <a:extLst>
                <a:ext uri="{FF2B5EF4-FFF2-40B4-BE49-F238E27FC236}">
                  <a16:creationId xmlns:a16="http://schemas.microsoft.com/office/drawing/2014/main" id="{C91B9C1F-82AF-E01A-C0BF-C2E6F96B479B}"/>
                </a:ext>
              </a:extLst>
            </p:cNvPr>
            <p:cNvSpPr txBox="1"/>
            <p:nvPr/>
          </p:nvSpPr>
          <p:spPr>
            <a:xfrm>
              <a:off x="11810272" y="22642459"/>
              <a:ext cx="1091394"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Navy</a:t>
              </a:r>
            </a:p>
          </p:txBody>
        </p:sp>
        <p:sp>
          <p:nvSpPr>
            <p:cNvPr id="24" name="TextBox 23">
              <a:extLst>
                <a:ext uri="{FF2B5EF4-FFF2-40B4-BE49-F238E27FC236}">
                  <a16:creationId xmlns:a16="http://schemas.microsoft.com/office/drawing/2014/main" id="{EAFD6441-FC80-C344-4CAB-3D674E1E561B}"/>
                </a:ext>
              </a:extLst>
            </p:cNvPr>
            <p:cNvSpPr txBox="1"/>
            <p:nvPr/>
          </p:nvSpPr>
          <p:spPr>
            <a:xfrm>
              <a:off x="12700612" y="22627070"/>
              <a:ext cx="1023110" cy="430887"/>
            </a:xfrm>
            <a:prstGeom prst="rect">
              <a:avLst/>
            </a:prstGeom>
            <a:noFill/>
          </p:spPr>
          <p:txBody>
            <a:bodyPr wrap="square" rtlCol="0">
              <a:spAutoFit/>
            </a:bodyPr>
            <a:lstStyle/>
            <a:p>
              <a:r>
                <a:rPr lang="en-US" sz="2200" dirty="0">
                  <a:solidFill>
                    <a:schemeClr val="accent6"/>
                  </a:solidFill>
                  <a:latin typeface="Tw Cen MT" panose="020B0602020104020603" pitchFamily="34" charset="0"/>
                </a:rPr>
                <a:t>Casual </a:t>
              </a:r>
              <a:endParaRPr lang="en-US" dirty="0">
                <a:solidFill>
                  <a:schemeClr val="accent6"/>
                </a:solidFill>
                <a:latin typeface="Tw Cen MT" panose="020B0602020104020603" pitchFamily="34" charset="0"/>
              </a:endParaRPr>
            </a:p>
          </p:txBody>
        </p:sp>
      </p:grpSp>
      <p:graphicFrame>
        <p:nvGraphicFramePr>
          <p:cNvPr id="47" name="Table 46">
            <a:extLst>
              <a:ext uri="{FF2B5EF4-FFF2-40B4-BE49-F238E27FC236}">
                <a16:creationId xmlns:a16="http://schemas.microsoft.com/office/drawing/2014/main" id="{AF07496E-A34C-AD41-4580-726B7DB4D0EC}"/>
              </a:ext>
            </a:extLst>
          </p:cNvPr>
          <p:cNvGraphicFramePr>
            <a:graphicFrameLocks noGrp="1"/>
          </p:cNvGraphicFramePr>
          <p:nvPr>
            <p:extLst>
              <p:ext uri="{D42A27DB-BD31-4B8C-83A1-F6EECF244321}">
                <p14:modId xmlns:p14="http://schemas.microsoft.com/office/powerpoint/2010/main" val="765626365"/>
              </p:ext>
            </p:extLst>
          </p:nvPr>
        </p:nvGraphicFramePr>
        <p:xfrm>
          <a:off x="14405261" y="17010786"/>
          <a:ext cx="6833894" cy="1454331"/>
        </p:xfrm>
        <a:graphic>
          <a:graphicData uri="http://schemas.openxmlformats.org/drawingml/2006/table">
            <a:tbl>
              <a:tblPr firstRow="1" firstCol="1" bandRow="1">
                <a:tableStyleId>{FABFCF23-3B69-468F-B69F-88F6DE6A72F2}</a:tableStyleId>
              </a:tblPr>
              <a:tblGrid>
                <a:gridCol w="1366048">
                  <a:extLst>
                    <a:ext uri="{9D8B030D-6E8A-4147-A177-3AD203B41FA5}">
                      <a16:colId xmlns:a16="http://schemas.microsoft.com/office/drawing/2014/main" val="3654807987"/>
                    </a:ext>
                  </a:extLst>
                </a:gridCol>
                <a:gridCol w="1366779">
                  <a:extLst>
                    <a:ext uri="{9D8B030D-6E8A-4147-A177-3AD203B41FA5}">
                      <a16:colId xmlns:a16="http://schemas.microsoft.com/office/drawing/2014/main" val="3756154201"/>
                    </a:ext>
                  </a:extLst>
                </a:gridCol>
                <a:gridCol w="1366779">
                  <a:extLst>
                    <a:ext uri="{9D8B030D-6E8A-4147-A177-3AD203B41FA5}">
                      <a16:colId xmlns:a16="http://schemas.microsoft.com/office/drawing/2014/main" val="1783331306"/>
                    </a:ext>
                  </a:extLst>
                </a:gridCol>
                <a:gridCol w="1366779">
                  <a:extLst>
                    <a:ext uri="{9D8B030D-6E8A-4147-A177-3AD203B41FA5}">
                      <a16:colId xmlns:a16="http://schemas.microsoft.com/office/drawing/2014/main" val="2358455771"/>
                    </a:ext>
                  </a:extLst>
                </a:gridCol>
                <a:gridCol w="1367509">
                  <a:extLst>
                    <a:ext uri="{9D8B030D-6E8A-4147-A177-3AD203B41FA5}">
                      <a16:colId xmlns:a16="http://schemas.microsoft.com/office/drawing/2014/main" val="1617690485"/>
                    </a:ext>
                  </a:extLst>
                </a:gridCol>
              </a:tblGrid>
              <a:tr h="462007">
                <a:tc gridSpan="5">
                  <a:txBody>
                    <a:bodyPr/>
                    <a:lstStyle/>
                    <a:p>
                      <a:pPr marL="0" marR="0" algn="ctr">
                        <a:lnSpc>
                          <a:spcPct val="115000"/>
                        </a:lnSpc>
                        <a:spcBef>
                          <a:spcPts val="0"/>
                        </a:spcBef>
                        <a:spcAft>
                          <a:spcPts val="0"/>
                        </a:spcAft>
                      </a:pPr>
                      <a:r>
                        <a:rPr lang="en-US" sz="2000" dirty="0">
                          <a:effectLst/>
                          <a:latin typeface="Tw Cen MT" panose="020B0602020104020603" pitchFamily="34" charset="0"/>
                        </a:rPr>
                        <a:t>Classification on Fashion Product Tops</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10932542"/>
                  </a:ext>
                </a:extLst>
              </a:tr>
              <a:tr h="496162">
                <a:tc>
                  <a:txBody>
                    <a:bodyPr/>
                    <a:lstStyle/>
                    <a:p>
                      <a:pPr marL="0" marR="0" algn="ctr">
                        <a:lnSpc>
                          <a:spcPct val="115000"/>
                        </a:lnSpc>
                        <a:spcBef>
                          <a:spcPts val="0"/>
                        </a:spcBef>
                        <a:spcAft>
                          <a:spcPts val="0"/>
                        </a:spcAft>
                      </a:pPr>
                      <a:r>
                        <a:rPr lang="en-US" sz="2000" dirty="0">
                          <a:effectLst/>
                          <a:latin typeface="Tw Cen MT" panose="020B0602020104020603" pitchFamily="34" charset="0"/>
                        </a:rPr>
                        <a:t>Label</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latin typeface="Tw Cen MT" panose="020B0602020104020603" pitchFamily="34" charset="0"/>
                        </a:rPr>
                        <a:t>Gender</a:t>
                      </a:r>
                      <a:endParaRPr lang="en-US" sz="180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latin typeface="Tw Cen MT" panose="020B0602020104020603" pitchFamily="34" charset="0"/>
                        </a:rPr>
                        <a:t>Article Type</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latin typeface="Tw Cen MT" panose="020B0602020104020603" pitchFamily="34" charset="0"/>
                        </a:rPr>
                        <a:t>Color</a:t>
                      </a:r>
                      <a:endParaRPr lang="en-US" sz="180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latin typeface="Tw Cen MT" panose="020B0602020104020603" pitchFamily="34" charset="0"/>
                        </a:rPr>
                        <a:t>Usage</a:t>
                      </a:r>
                      <a:endParaRPr lang="en-US" sz="180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894102279"/>
                  </a:ext>
                </a:extLst>
              </a:tr>
              <a:tr h="496162">
                <a:tc>
                  <a:txBody>
                    <a:bodyPr/>
                    <a:lstStyle/>
                    <a:p>
                      <a:pPr marL="0" marR="0" algn="ctr">
                        <a:lnSpc>
                          <a:spcPct val="115000"/>
                        </a:lnSpc>
                        <a:spcBef>
                          <a:spcPts val="0"/>
                        </a:spcBef>
                        <a:spcAft>
                          <a:spcPts val="0"/>
                        </a:spcAft>
                      </a:pPr>
                      <a:r>
                        <a:rPr lang="en-US" sz="2000">
                          <a:effectLst/>
                          <a:latin typeface="Tw Cen MT" panose="020B0602020104020603" pitchFamily="34" charset="0"/>
                        </a:rPr>
                        <a:t>Top-1</a:t>
                      </a:r>
                      <a:endParaRPr lang="en-US" sz="180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latin typeface="Tw Cen MT" panose="020B0602020104020603" pitchFamily="34" charset="0"/>
                        </a:rPr>
                        <a:t>91.18%</a:t>
                      </a:r>
                      <a:endParaRPr lang="en-US" sz="180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latin typeface="Tw Cen MT" panose="020B0602020104020603" pitchFamily="34" charset="0"/>
                        </a:rPr>
                        <a:t>79.72%</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latin typeface="Tw Cen MT" panose="020B0602020104020603" pitchFamily="34" charset="0"/>
                        </a:rPr>
                        <a:t>46.44%</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latin typeface="Tw Cen MT" panose="020B0602020104020603" pitchFamily="34" charset="0"/>
                        </a:rPr>
                        <a:t>85.06%</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810963681"/>
                  </a:ext>
                </a:extLst>
              </a:tr>
            </a:tbl>
          </a:graphicData>
        </a:graphic>
      </p:graphicFrame>
      <p:sp>
        <p:nvSpPr>
          <p:cNvPr id="49" name="Methods Textbox">
            <a:extLst>
              <a:ext uri="{FF2B5EF4-FFF2-40B4-BE49-F238E27FC236}">
                <a16:creationId xmlns:a16="http://schemas.microsoft.com/office/drawing/2014/main" id="{78ABDC73-6B76-B887-93B2-D8349FB4CDB7}"/>
              </a:ext>
            </a:extLst>
          </p:cNvPr>
          <p:cNvSpPr txBox="1"/>
          <p:nvPr/>
        </p:nvSpPr>
        <p:spPr>
          <a:xfrm>
            <a:off x="14297686" y="16566252"/>
            <a:ext cx="5583045" cy="904928"/>
          </a:xfrm>
          <a:prstGeom prst="rect">
            <a:avLst/>
          </a:prstGeom>
          <a:noFill/>
          <a:effectLst/>
        </p:spPr>
        <p:txBody>
          <a:bodyPr wrap="square">
            <a:spAutoFit/>
          </a:bodyPr>
          <a:lstStyle/>
          <a:p>
            <a:pPr marL="0" algn="l" rtl="0" eaLnBrk="1" latinLnBrk="0" hangingPunct="1">
              <a:lnSpc>
                <a:spcPts val="2625"/>
              </a:lnSpc>
              <a:spcBef>
                <a:spcPts val="0"/>
              </a:spcBef>
              <a:spcAft>
                <a:spcPts val="685"/>
              </a:spcAft>
            </a:pPr>
            <a:r>
              <a:rPr lang="en-US" sz="3200" b="1" kern="1200" dirty="0">
                <a:solidFill>
                  <a:srgbClr val="4472C4"/>
                </a:solidFill>
                <a:effectLst/>
                <a:latin typeface="Tw Cen MT" panose="020B0602020104020603" pitchFamily="34" charset="0"/>
              </a:rPr>
              <a:t>Classification Accuracies </a:t>
            </a:r>
            <a:endParaRPr lang="en-US" sz="6600" dirty="0">
              <a:solidFill>
                <a:srgbClr val="4472C4"/>
              </a:solidFill>
              <a:effectLst/>
              <a:latin typeface="Tw Cen MT" panose="020B0602020104020603" pitchFamily="34" charset="0"/>
            </a:endParaRPr>
          </a:p>
          <a:p>
            <a:pPr>
              <a:lnSpc>
                <a:spcPts val="2625"/>
              </a:lnSpc>
              <a:spcAft>
                <a:spcPts val="685"/>
              </a:spcAft>
            </a:pPr>
            <a:endParaRPr lang="en-US" sz="4400" dirty="0">
              <a:solidFill>
                <a:srgbClr val="009BD2"/>
              </a:solidFill>
              <a:latin typeface="Bauhaus 93" panose="04030905020B02020C02" pitchFamily="82" charset="0"/>
            </a:endParaRPr>
          </a:p>
        </p:txBody>
      </p:sp>
      <p:graphicFrame>
        <p:nvGraphicFramePr>
          <p:cNvPr id="51" name="Table 50">
            <a:extLst>
              <a:ext uri="{FF2B5EF4-FFF2-40B4-BE49-F238E27FC236}">
                <a16:creationId xmlns:a16="http://schemas.microsoft.com/office/drawing/2014/main" id="{DE5BFDD4-01D8-5C02-AF99-833212D162F8}"/>
              </a:ext>
            </a:extLst>
          </p:cNvPr>
          <p:cNvGraphicFramePr>
            <a:graphicFrameLocks noGrp="1"/>
          </p:cNvGraphicFramePr>
          <p:nvPr>
            <p:extLst>
              <p:ext uri="{D42A27DB-BD31-4B8C-83A1-F6EECF244321}">
                <p14:modId xmlns:p14="http://schemas.microsoft.com/office/powerpoint/2010/main" val="922515824"/>
              </p:ext>
            </p:extLst>
          </p:nvPr>
        </p:nvGraphicFramePr>
        <p:xfrm>
          <a:off x="14421245" y="18638115"/>
          <a:ext cx="6830568" cy="1362456"/>
        </p:xfrm>
        <a:graphic>
          <a:graphicData uri="http://schemas.openxmlformats.org/drawingml/2006/table">
            <a:tbl>
              <a:tblPr firstRow="1" firstCol="1" bandRow="1">
                <a:tableStyleId>{FABFCF23-3B69-468F-B69F-88F6DE6A72F2}</a:tableStyleId>
              </a:tblPr>
              <a:tblGrid>
                <a:gridCol w="1365383">
                  <a:extLst>
                    <a:ext uri="{9D8B030D-6E8A-4147-A177-3AD203B41FA5}">
                      <a16:colId xmlns:a16="http://schemas.microsoft.com/office/drawing/2014/main" val="3572030207"/>
                    </a:ext>
                  </a:extLst>
                </a:gridCol>
                <a:gridCol w="1366114">
                  <a:extLst>
                    <a:ext uri="{9D8B030D-6E8A-4147-A177-3AD203B41FA5}">
                      <a16:colId xmlns:a16="http://schemas.microsoft.com/office/drawing/2014/main" val="1195944773"/>
                    </a:ext>
                  </a:extLst>
                </a:gridCol>
                <a:gridCol w="1366114">
                  <a:extLst>
                    <a:ext uri="{9D8B030D-6E8A-4147-A177-3AD203B41FA5}">
                      <a16:colId xmlns:a16="http://schemas.microsoft.com/office/drawing/2014/main" val="3011980352"/>
                    </a:ext>
                  </a:extLst>
                </a:gridCol>
                <a:gridCol w="1366114">
                  <a:extLst>
                    <a:ext uri="{9D8B030D-6E8A-4147-A177-3AD203B41FA5}">
                      <a16:colId xmlns:a16="http://schemas.microsoft.com/office/drawing/2014/main" val="996586961"/>
                    </a:ext>
                  </a:extLst>
                </a:gridCol>
                <a:gridCol w="1366843">
                  <a:extLst>
                    <a:ext uri="{9D8B030D-6E8A-4147-A177-3AD203B41FA5}">
                      <a16:colId xmlns:a16="http://schemas.microsoft.com/office/drawing/2014/main" val="3818170076"/>
                    </a:ext>
                  </a:extLst>
                </a:gridCol>
              </a:tblGrid>
              <a:tr h="454152">
                <a:tc gridSpan="5">
                  <a:txBody>
                    <a:bodyPr/>
                    <a:lstStyle/>
                    <a:p>
                      <a:pPr marL="0" marR="0" algn="ctr">
                        <a:lnSpc>
                          <a:spcPct val="115000"/>
                        </a:lnSpc>
                        <a:spcBef>
                          <a:spcPts val="0"/>
                        </a:spcBef>
                        <a:spcAft>
                          <a:spcPts val="0"/>
                        </a:spcAft>
                      </a:pPr>
                      <a:r>
                        <a:rPr lang="en-US" sz="2000" dirty="0">
                          <a:effectLst/>
                        </a:rPr>
                        <a:t>Classification on Fashion Product Bottoms and Dresses</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66996263"/>
                  </a:ext>
                </a:extLst>
              </a:tr>
              <a:tr h="454152">
                <a:tc>
                  <a:txBody>
                    <a:bodyPr/>
                    <a:lstStyle/>
                    <a:p>
                      <a:pPr marL="0" marR="0" algn="ctr">
                        <a:lnSpc>
                          <a:spcPct val="115000"/>
                        </a:lnSpc>
                        <a:spcBef>
                          <a:spcPts val="0"/>
                        </a:spcBef>
                        <a:spcAft>
                          <a:spcPts val="0"/>
                        </a:spcAft>
                      </a:pPr>
                      <a:r>
                        <a:rPr lang="en-US" sz="2000" dirty="0">
                          <a:effectLst/>
                        </a:rPr>
                        <a:t>Label</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rPr>
                        <a:t>Gender</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rPr>
                        <a:t>Article Type</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rPr>
                        <a:t>Color</a:t>
                      </a:r>
                      <a:endParaRPr lang="en-US" sz="180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rPr>
                        <a:t>Usage</a:t>
                      </a:r>
                      <a:endParaRPr lang="en-US" sz="180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314159842"/>
                  </a:ext>
                </a:extLst>
              </a:tr>
              <a:tr h="454152">
                <a:tc>
                  <a:txBody>
                    <a:bodyPr/>
                    <a:lstStyle/>
                    <a:p>
                      <a:pPr marL="0" marR="0" algn="ctr">
                        <a:lnSpc>
                          <a:spcPct val="115000"/>
                        </a:lnSpc>
                        <a:spcBef>
                          <a:spcPts val="0"/>
                        </a:spcBef>
                        <a:spcAft>
                          <a:spcPts val="0"/>
                        </a:spcAft>
                      </a:pPr>
                      <a:r>
                        <a:rPr lang="en-US" sz="2000" dirty="0">
                          <a:effectLst/>
                        </a:rPr>
                        <a:t>Top-1</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rPr>
                        <a:t>80.60%</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rPr>
                        <a:t>70.24%</a:t>
                      </a:r>
                      <a:endParaRPr lang="en-US" sz="180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rPr>
                        <a:t>50.28%</a:t>
                      </a:r>
                      <a:endParaRPr lang="en-US" sz="180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rPr>
                        <a:t>71.12%</a:t>
                      </a:r>
                      <a:endParaRPr lang="en-US" sz="1800" dirty="0">
                        <a:solidFill>
                          <a:srgbClr val="000000"/>
                        </a:solidFill>
                        <a:effectLst/>
                        <a:latin typeface="Tw Cen MT" panose="020B0602020104020603"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262436998"/>
                  </a:ext>
                </a:extLst>
              </a:tr>
            </a:tbl>
          </a:graphicData>
        </a:graphic>
      </p:graphicFrame>
    </p:spTree>
    <p:extLst>
      <p:ext uri="{BB962C8B-B14F-4D97-AF65-F5344CB8AC3E}">
        <p14:creationId xmlns:p14="http://schemas.microsoft.com/office/powerpoint/2010/main" val="67408844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P POSTER - A1 Portrait Template" id="{E26718AE-7310-495E-B5A4-23F7A6BD6D78}" vid="{937CEEBB-0380-49CE-8F97-5A789B9B1C99}"/>
    </a:ext>
  </a:extLst>
</a:theme>
</file>

<file path=docProps/app.xml><?xml version="1.0" encoding="utf-8"?>
<Properties xmlns="http://schemas.openxmlformats.org/officeDocument/2006/extended-properties" xmlns:vt="http://schemas.openxmlformats.org/officeDocument/2006/docPropsVTypes">
  <Template>02-GP POSTER - A1 Portrait Template</Template>
  <TotalTime>4278</TotalTime>
  <Words>562</Words>
  <Application>Microsoft Office PowerPoint</Application>
  <PresentationFormat>Custom</PresentationFormat>
  <Paragraphs>116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Bauhaus 93</vt:lpstr>
      <vt:lpstr>Calibri</vt:lpstr>
      <vt:lpstr>Calibri Light</vt:lpstr>
      <vt:lpstr>Tw Cen MT</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احمد مصطفي السيد شحاته</dc:creator>
  <cp:lastModifiedBy>احمد مصطفي السيد شحاته</cp:lastModifiedBy>
  <cp:revision>11</cp:revision>
  <dcterms:created xsi:type="dcterms:W3CDTF">2023-05-27T23:01:14Z</dcterms:created>
  <dcterms:modified xsi:type="dcterms:W3CDTF">2023-06-06T04:36:58Z</dcterms:modified>
</cp:coreProperties>
</file>